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318" r:id="rId4"/>
    <p:sldId id="302" r:id="rId5"/>
    <p:sldId id="287" r:id="rId6"/>
    <p:sldId id="312" r:id="rId7"/>
    <p:sldId id="288" r:id="rId8"/>
    <p:sldId id="260" r:id="rId9"/>
    <p:sldId id="262" r:id="rId10"/>
    <p:sldId id="323" r:id="rId11"/>
    <p:sldId id="324" r:id="rId12"/>
    <p:sldId id="325" r:id="rId13"/>
    <p:sldId id="326" r:id="rId14"/>
    <p:sldId id="296" r:id="rId15"/>
    <p:sldId id="297" r:id="rId16"/>
    <p:sldId id="274" r:id="rId17"/>
    <p:sldId id="343" r:id="rId18"/>
    <p:sldId id="275" r:id="rId19"/>
    <p:sldId id="316" r:id="rId20"/>
    <p:sldId id="317" r:id="rId21"/>
    <p:sldId id="339" r:id="rId22"/>
    <p:sldId id="338" r:id="rId23"/>
    <p:sldId id="344" r:id="rId24"/>
    <p:sldId id="278" r:id="rId25"/>
    <p:sldId id="310" r:id="rId26"/>
    <p:sldId id="340" r:id="rId27"/>
    <p:sldId id="333" r:id="rId28"/>
    <p:sldId id="336" r:id="rId29"/>
    <p:sldId id="319" r:id="rId30"/>
    <p:sldId id="298" r:id="rId31"/>
    <p:sldId id="313" r:id="rId32"/>
    <p:sldId id="280" r:id="rId33"/>
    <p:sldId id="331" r:id="rId34"/>
    <p:sldId id="345" r:id="rId35"/>
    <p:sldId id="282" r:id="rId36"/>
    <p:sldId id="334" r:id="rId37"/>
    <p:sldId id="322" r:id="rId38"/>
    <p:sldId id="320" r:id="rId39"/>
    <p:sldId id="335" r:id="rId40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9" autoAdjust="0"/>
    <p:restoredTop sz="79356" autoAdjust="0"/>
  </p:normalViewPr>
  <p:slideViewPr>
    <p:cSldViewPr>
      <p:cViewPr>
        <p:scale>
          <a:sx n="46" d="100"/>
          <a:sy n="46" d="100"/>
        </p:scale>
        <p:origin x="2364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492E0-E682-4DB8-9BA8-1159D0AD94F8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F84B4-8256-42EC-BB23-0AC74E5866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60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240BF-E3C3-456C-9A8A-B305F949CEB5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0EBFD-2C4F-49FE-AADE-B097C4D02C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81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53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431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3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665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6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601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B0AD6-FAB7-4C0A-8EF0-7A0AA1E61BA5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aseline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0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00B9F-D76A-40A8-AA81-19E1E9389D20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sz="1000" b="1" i="1" dirty="0"/>
          </a:p>
        </p:txBody>
      </p:sp>
    </p:spTree>
    <p:extLst>
      <p:ext uri="{BB962C8B-B14F-4D97-AF65-F5344CB8AC3E}">
        <p14:creationId xmlns:p14="http://schemas.microsoft.com/office/powerpoint/2010/main" val="179954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66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FACBFB0-26A6-432A-88D7-332D9FCE47B3}" type="slidenum">
              <a:rPr lang="en-GB" altLang="en-US" sz="1200"/>
              <a:pPr algn="r" eaLnBrk="1" hangingPunct="1"/>
              <a:t>19</a:t>
            </a:fld>
            <a:endParaRPr lang="en-GB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0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51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8CE64BB-F536-4AA4-BEDD-94EC17F3706D}" type="slidenum">
              <a:rPr lang="en-GB" altLang="en-US" sz="1200"/>
              <a:pPr algn="r" eaLnBrk="1" hangingPunct="1"/>
              <a:t>20</a:t>
            </a:fld>
            <a:endParaRPr lang="en-GB" alt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88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642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6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253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39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53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574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17A2B55-B648-464A-B133-0790C9E046C2}" type="slidenum">
              <a:rPr lang="en-GB" altLang="en-US" sz="1200"/>
              <a:pPr algn="r" eaLnBrk="1" hangingPunct="1"/>
              <a:t>29</a:t>
            </a:fld>
            <a:endParaRPr lang="en-GB" alt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95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61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>
              <a:latin typeface="Arial" panose="020B0604020202020204" pitchFamily="34" charset="0"/>
            </a:endParaRPr>
          </a:p>
        </p:txBody>
      </p:sp>
      <p:sp>
        <p:nvSpPr>
          <p:cNvPr id="1146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A235BB3-AD74-4CF1-B977-7411ED801EBB}" type="slidenum">
              <a:rPr lang="en-GB" altLang="en-US" sz="1200"/>
              <a:pPr algn="r" eaLnBrk="1" hangingPunct="1"/>
              <a:t>31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93261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2465741-F10C-4885-BC62-BF040ACE8387}" type="slidenum">
              <a:rPr lang="en-GB" altLang="en-US" sz="1200"/>
              <a:pPr algn="r" eaLnBrk="1" hangingPunct="1"/>
              <a:t>3</a:t>
            </a:fld>
            <a:endParaRPr lang="en-GB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/>
            <a:endParaRPr lang="en-GB" altLang="en-US" i="1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None/>
            </a:pPr>
            <a:endParaRPr lang="en-GB" altLang="en-US" i="1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85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479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34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367EA52-A883-44E7-BC72-AC9D7DF6ADBC}" type="slidenum">
              <a:rPr lang="en-GB" altLang="en-US" sz="1200"/>
              <a:pPr algn="r" eaLnBrk="1" hangingPunct="1"/>
              <a:t>34</a:t>
            </a:fld>
            <a:endParaRPr lang="en-GB" alt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34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669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745048-3146-4893-8AF5-65AE413EEA05}" type="slidenum">
              <a:rPr lang="en-GB" altLang="en-US"/>
              <a:pPr eaLnBrk="1" hangingPunct="1"/>
              <a:t>36</a:t>
            </a:fld>
            <a:endParaRPr lang="en-GB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52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3B9D59D-3837-4C1B-9A3D-002E227C4C0B}" type="slidenum">
              <a:rPr lang="en-GB" altLang="en-US"/>
              <a:pPr eaLnBrk="1" hangingPunct="1"/>
              <a:t>37</a:t>
            </a:fld>
            <a:endParaRPr lang="en-GB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701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8B67E0-B963-4AC5-996A-0AA49B8D9304}" type="slidenum">
              <a:rPr lang="en-GB" altLang="en-US"/>
              <a:pPr eaLnBrk="1" hangingPunct="1"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78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8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82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35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mtClean="0"/>
              <a:t> </a:t>
            </a:r>
            <a:endParaRPr lang="en-GB" altLang="en-US" dirty="0" smtClean="0"/>
          </a:p>
          <a:p>
            <a:endParaRPr lang="en-GB" alt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802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8ACD37-6D47-4238-BC82-A2A62496A12C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sz="100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0EBFD-2C4F-49FE-AADE-B097C4D02C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4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99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8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60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59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2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44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8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2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71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5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13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A3C9-5221-488F-8AF3-36AF458465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BE62-A556-4438-9B59-E6BC19FAD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36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audio" Target="../media/media16.m4a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5" Type="http://schemas.microsoft.com/office/2007/relationships/media" Target="../media/media22.m4a"/><Relationship Id="rId4" Type="http://schemas.openxmlformats.org/officeDocument/2006/relationships/audio" Target="../media/media21.m4a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3" Type="http://schemas.microsoft.com/office/2007/relationships/media" Target="../media/media30.m4a"/><Relationship Id="rId7" Type="http://schemas.microsoft.com/office/2007/relationships/media" Target="../media/media32.m4a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openxmlformats.org/officeDocument/2006/relationships/image" Target="../media/image1.png"/><Relationship Id="rId5" Type="http://schemas.microsoft.com/office/2007/relationships/media" Target="../media/media31.m4a"/><Relationship Id="rId10" Type="http://schemas.openxmlformats.org/officeDocument/2006/relationships/notesSlide" Target="../notesSlides/notesSlide24.xml"/><Relationship Id="rId4" Type="http://schemas.openxmlformats.org/officeDocument/2006/relationships/audio" Target="../media/media30.m4a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gif"/><Relationship Id="rId11" Type="http://schemas.openxmlformats.org/officeDocument/2006/relationships/image" Target="../media/image1.png"/><Relationship Id="rId5" Type="http://schemas.openxmlformats.org/officeDocument/2006/relationships/image" Target="../media/image2.gif"/><Relationship Id="rId10" Type="http://schemas.openxmlformats.org/officeDocument/2006/relationships/image" Target="../media/image7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1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4a"/><Relationship Id="rId3" Type="http://schemas.microsoft.com/office/2007/relationships/media" Target="../media/media45.m4a"/><Relationship Id="rId7" Type="http://schemas.microsoft.com/office/2007/relationships/media" Target="../media/media47.m4a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11" Type="http://schemas.openxmlformats.org/officeDocument/2006/relationships/image" Target="../media/image1.png"/><Relationship Id="rId5" Type="http://schemas.microsoft.com/office/2007/relationships/media" Target="../media/media46.m4a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45.m4a"/><Relationship Id="rId9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hyperlink" Target="mailto:n.Perring-Redford@stns.org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Introduction to Effective Strategies for Maths, including Dyscalculia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Liz Ross, Specialist Teacher, with a focus on cognition and learning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1788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619250" y="1844675"/>
            <a:ext cx="6096000" cy="3657600"/>
            <a:chOff x="2308" y="2671"/>
            <a:chExt cx="7200" cy="4320"/>
          </a:xfrm>
        </p:grpSpPr>
        <p:sp>
          <p:nvSpPr>
            <p:cNvPr id="3" name="AutoShape 10"/>
            <p:cNvSpPr>
              <a:spLocks noChangeAspect="1" noChangeArrowheads="1"/>
            </p:cNvSpPr>
            <p:nvPr/>
          </p:nvSpPr>
          <p:spPr bwMode="auto">
            <a:xfrm>
              <a:off x="2308" y="2671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Oval 11"/>
            <p:cNvSpPr>
              <a:spLocks noChangeArrowheads="1"/>
            </p:cNvSpPr>
            <p:nvPr/>
          </p:nvSpPr>
          <p:spPr bwMode="auto">
            <a:xfrm>
              <a:off x="2668" y="2941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Oval 12"/>
            <p:cNvSpPr>
              <a:spLocks noChangeArrowheads="1"/>
            </p:cNvSpPr>
            <p:nvPr/>
          </p:nvSpPr>
          <p:spPr bwMode="auto">
            <a:xfrm>
              <a:off x="5008" y="5371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Oval 13"/>
            <p:cNvSpPr>
              <a:spLocks noChangeArrowheads="1"/>
            </p:cNvSpPr>
            <p:nvPr/>
          </p:nvSpPr>
          <p:spPr bwMode="auto">
            <a:xfrm>
              <a:off x="6718" y="3616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5650" y="519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720725" y="1079500"/>
            <a:ext cx="6096000" cy="4114800"/>
            <a:chOff x="2308" y="9699"/>
            <a:chExt cx="7200" cy="4860"/>
          </a:xfrm>
        </p:grpSpPr>
        <p:sp>
          <p:nvSpPr>
            <p:cNvPr id="3" name="AutoShape 12"/>
            <p:cNvSpPr>
              <a:spLocks noChangeAspect="1" noChangeArrowheads="1"/>
            </p:cNvSpPr>
            <p:nvPr/>
          </p:nvSpPr>
          <p:spPr bwMode="auto">
            <a:xfrm>
              <a:off x="2308" y="9699"/>
              <a:ext cx="7200" cy="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Oval 13"/>
            <p:cNvSpPr>
              <a:spLocks noChangeArrowheads="1"/>
            </p:cNvSpPr>
            <p:nvPr/>
          </p:nvSpPr>
          <p:spPr bwMode="auto">
            <a:xfrm>
              <a:off x="3298" y="10239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Oval 14"/>
            <p:cNvSpPr>
              <a:spLocks noChangeArrowheads="1"/>
            </p:cNvSpPr>
            <p:nvPr/>
          </p:nvSpPr>
          <p:spPr bwMode="auto">
            <a:xfrm>
              <a:off x="6628" y="11724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Oval 15"/>
            <p:cNvSpPr>
              <a:spLocks noChangeArrowheads="1"/>
            </p:cNvSpPr>
            <p:nvPr/>
          </p:nvSpPr>
          <p:spPr bwMode="auto">
            <a:xfrm>
              <a:off x="8158" y="10644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7978" y="12939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Oval 17"/>
            <p:cNvSpPr>
              <a:spLocks noChangeArrowheads="1"/>
            </p:cNvSpPr>
            <p:nvPr/>
          </p:nvSpPr>
          <p:spPr bwMode="auto">
            <a:xfrm>
              <a:off x="2938" y="13074"/>
              <a:ext cx="1080" cy="108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19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33128" y="463059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1401180" y="1484784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465076" y="2487216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401180" y="3428480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898367" y="5372175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337284" y="150056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276694" y="2093752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744746" y="3134768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783908" y="4508079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067944" y="5804223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599892" y="780982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466848" y="3049167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668344" y="5779727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587512" y="4543583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798604" y="463059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195486" y="1730764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226963" y="2988218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131590" y="4649281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400109" y="1484784"/>
            <a:ext cx="936104" cy="86409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495" y="6034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1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827088" y="1628775"/>
            <a:ext cx="7705725" cy="4679950"/>
            <a:chOff x="2308" y="2334"/>
            <a:chExt cx="7200" cy="4320"/>
          </a:xfrm>
        </p:grpSpPr>
        <p:sp>
          <p:nvSpPr>
            <p:cNvPr id="3" name="AutoShape 5"/>
            <p:cNvSpPr>
              <a:spLocks noChangeAspect="1" noChangeArrowheads="1"/>
            </p:cNvSpPr>
            <p:nvPr/>
          </p:nvSpPr>
          <p:spPr bwMode="auto">
            <a:xfrm>
              <a:off x="2308" y="2334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Oval 6"/>
            <p:cNvSpPr>
              <a:spLocks noChangeArrowheads="1"/>
            </p:cNvSpPr>
            <p:nvPr/>
          </p:nvSpPr>
          <p:spPr bwMode="auto">
            <a:xfrm>
              <a:off x="2578" y="2604"/>
              <a:ext cx="540" cy="54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5908" y="2334"/>
              <a:ext cx="0" cy="4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2848" y="3414"/>
              <a:ext cx="540" cy="54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3658" y="3954"/>
              <a:ext cx="540" cy="54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4828" y="4899"/>
              <a:ext cx="540" cy="54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668" y="5979"/>
              <a:ext cx="540" cy="54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6178" y="2874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7618" y="2334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7168" y="4629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6898" y="3549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8158" y="3414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8338" y="5034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7708" y="5709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Oval 19"/>
            <p:cNvSpPr>
              <a:spLocks noChangeArrowheads="1"/>
            </p:cNvSpPr>
            <p:nvPr/>
          </p:nvSpPr>
          <p:spPr bwMode="auto">
            <a:xfrm>
              <a:off x="6628" y="5979"/>
              <a:ext cx="540" cy="5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9108" y="5869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Causes of Dyscalculia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Dyscalculia is a deficit in the core capacity to process numbers</a:t>
            </a:r>
          </a:p>
          <a:p>
            <a:r>
              <a:rPr lang="en-GB" dirty="0" smtClean="0"/>
              <a:t>Congenital condition but can be acquired through brain injury</a:t>
            </a:r>
          </a:p>
          <a:p>
            <a:r>
              <a:rPr lang="en-GB" dirty="0" smtClean="0"/>
              <a:t>Between 3% and 6% of the population may be affected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 smtClean="0"/>
              <a:t>Assessment</a:t>
            </a:r>
            <a:endParaRPr lang="en-GB" altLang="en-US" b="1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altLang="en-US" sz="3600" dirty="0" smtClean="0"/>
              <a:t>Assess CYP </a:t>
            </a:r>
            <a:r>
              <a:rPr lang="en-GB" altLang="en-US" sz="3600" dirty="0"/>
              <a:t>to find out </a:t>
            </a:r>
            <a:r>
              <a:rPr lang="en-GB" altLang="en-US" sz="3600" b="1" dirty="0"/>
              <a:t>what they can do</a:t>
            </a:r>
            <a:r>
              <a:rPr lang="en-GB" altLang="en-US" sz="3600" dirty="0"/>
              <a:t> as well as what they can’t do </a:t>
            </a:r>
          </a:p>
          <a:p>
            <a:pPr>
              <a:buFontTx/>
              <a:buChar char="•"/>
            </a:pPr>
            <a:r>
              <a:rPr lang="en-GB" altLang="en-US" sz="3600" dirty="0"/>
              <a:t>Find out </a:t>
            </a:r>
            <a:r>
              <a:rPr lang="en-GB" altLang="en-US" sz="3600" b="1" dirty="0"/>
              <a:t>how they think about </a:t>
            </a:r>
            <a:r>
              <a:rPr lang="en-GB" altLang="en-US" sz="3600" b="1" dirty="0" smtClean="0"/>
              <a:t>numbers</a:t>
            </a:r>
            <a:endParaRPr lang="en-GB" altLang="en-US" sz="3600" dirty="0"/>
          </a:p>
          <a:p>
            <a:pPr marL="0" indent="0">
              <a:buNone/>
            </a:pPr>
            <a:endParaRPr lang="en-GB" altLang="en-US" sz="36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72816" y="325126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48" y="220486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3773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General Strategies for Supporting </a:t>
            </a:r>
            <a:r>
              <a:rPr lang="en-GB" dirty="0"/>
              <a:t>N</a:t>
            </a:r>
            <a:r>
              <a:rPr lang="en-GB" dirty="0" smtClean="0"/>
              <a:t>umeracy </a:t>
            </a:r>
            <a:r>
              <a:rPr lang="en-GB" dirty="0"/>
              <a:t>D</a:t>
            </a:r>
            <a:r>
              <a:rPr lang="en-GB" dirty="0" smtClean="0"/>
              <a:t>ifficulties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Pattern building</a:t>
            </a:r>
          </a:p>
          <a:p>
            <a:r>
              <a:rPr lang="en-GB" dirty="0" smtClean="0"/>
              <a:t>Get CYP creating word problems from day one </a:t>
            </a:r>
          </a:p>
          <a:p>
            <a:r>
              <a:rPr lang="en-GB" dirty="0" smtClean="0"/>
              <a:t>Plan alternative ways of recording </a:t>
            </a:r>
          </a:p>
          <a:p>
            <a:endParaRPr lang="en-GB" dirty="0" smtClean="0"/>
          </a:p>
          <a:p>
            <a:r>
              <a:rPr lang="en-GB" dirty="0" smtClean="0"/>
              <a:t>Create a number rich environment</a:t>
            </a:r>
          </a:p>
          <a:p>
            <a:r>
              <a:rPr lang="en-GB" dirty="0" smtClean="0"/>
              <a:t>Use concrete resources</a:t>
            </a:r>
          </a:p>
          <a:p>
            <a:r>
              <a:rPr lang="en-GB" dirty="0" smtClean="0"/>
              <a:t>Get CYP explaining and talking about what they are doing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184482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5921" y="553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1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/>
              <a:t>Teaching approaches need to: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altLang="en-US" sz="3600" dirty="0" smtClean="0"/>
          </a:p>
          <a:p>
            <a:pPr>
              <a:buFontTx/>
              <a:buChar char="•"/>
            </a:pPr>
            <a:r>
              <a:rPr lang="en-GB" altLang="en-US" sz="3600" dirty="0" smtClean="0"/>
              <a:t>Be </a:t>
            </a:r>
            <a:r>
              <a:rPr lang="en-GB" altLang="en-US" sz="3600" dirty="0"/>
              <a:t>understanding </a:t>
            </a:r>
            <a:r>
              <a:rPr lang="en-GB" altLang="en-US" sz="3600" dirty="0" smtClean="0"/>
              <a:t>based (before any rote learning)</a:t>
            </a:r>
            <a:endParaRPr lang="en-GB" altLang="en-US" sz="3600" dirty="0"/>
          </a:p>
          <a:p>
            <a:pPr>
              <a:buFontTx/>
              <a:buChar char="•"/>
            </a:pPr>
            <a:r>
              <a:rPr lang="en-GB" altLang="en-US" sz="3600" dirty="0"/>
              <a:t>Be carefully structured</a:t>
            </a:r>
          </a:p>
          <a:p>
            <a:pPr>
              <a:buFontTx/>
              <a:buChar char="•"/>
            </a:pPr>
            <a:r>
              <a:rPr lang="en-GB" altLang="en-US" sz="3600" dirty="0"/>
              <a:t>Encourage the active participation of </a:t>
            </a:r>
            <a:r>
              <a:rPr lang="en-GB" altLang="en-US" sz="3600" dirty="0" smtClean="0"/>
              <a:t>pupils </a:t>
            </a:r>
            <a:endParaRPr lang="en-GB" altLang="en-US" sz="3600" dirty="0"/>
          </a:p>
          <a:p>
            <a:pPr>
              <a:buFontTx/>
              <a:buChar char="•"/>
            </a:pPr>
            <a:r>
              <a:rPr lang="en-GB" altLang="en-US" sz="3600" dirty="0"/>
              <a:t>Make maths learning a positive </a:t>
            </a:r>
            <a:r>
              <a:rPr lang="en-GB" altLang="en-US" sz="3600" dirty="0" smtClean="0"/>
              <a:t>experience</a:t>
            </a:r>
          </a:p>
          <a:p>
            <a:pPr>
              <a:buFontTx/>
              <a:buChar char="•"/>
            </a:pPr>
            <a:endParaRPr lang="en-GB" alt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1920" y="54133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1920" y="157742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1920" y="3242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Language!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 smtClean="0"/>
              <a:t>Make vocabulary development a priority from the very first mathematical experiences</a:t>
            </a:r>
          </a:p>
          <a:p>
            <a:endParaRPr lang="en-GB" altLang="en-US" dirty="0"/>
          </a:p>
          <a:p>
            <a:r>
              <a:rPr lang="en-GB" altLang="en-US" dirty="0" smtClean="0"/>
              <a:t>Pre-teach mathematical vocabulary for all new topics </a:t>
            </a:r>
            <a:endParaRPr lang="en-GB" dirty="0" smtClean="0"/>
          </a:p>
          <a:p>
            <a:endParaRPr lang="en-GB" b="1" dirty="0" smtClean="0"/>
          </a:p>
          <a:p>
            <a:r>
              <a:rPr lang="en-GB" b="1" dirty="0" smtClean="0"/>
              <a:t>In</a:t>
            </a:r>
            <a:r>
              <a:rPr lang="en-GB" dirty="0" smtClean="0"/>
              <a:t>, </a:t>
            </a:r>
            <a:r>
              <a:rPr lang="en-GB" b="1" dirty="0" smtClean="0"/>
              <a:t>on</a:t>
            </a:r>
            <a:r>
              <a:rPr lang="en-GB" dirty="0" smtClean="0"/>
              <a:t> and </a:t>
            </a:r>
            <a:r>
              <a:rPr lang="en-GB" b="1" dirty="0" smtClean="0"/>
              <a:t>from</a:t>
            </a:r>
            <a:r>
              <a:rPr lang="en-GB" dirty="0" smtClean="0"/>
              <a:t> (positional terms) can mean the same to pupils with dyscalculia </a:t>
            </a:r>
          </a:p>
          <a:p>
            <a:pPr marL="0" indent="0">
              <a:buNone/>
            </a:pPr>
            <a:endParaRPr lang="en-GB" dirty="0" smtClean="0"/>
          </a:p>
          <a:p>
            <a:pPr marL="914400" lvl="2" indent="0">
              <a:buNone/>
            </a:pPr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905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smtClean="0"/>
              <a:t>Example Word Card for an Operation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908050"/>
            <a:ext cx="8229600" cy="51847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 smtClean="0"/>
              <a:t>                                   addition</a:t>
            </a:r>
          </a:p>
          <a:p>
            <a:pPr marL="0" indent="0" eaLnBrk="1" hangingPunct="1">
              <a:buNone/>
            </a:pPr>
            <a:r>
              <a:rPr lang="en-GB" altLang="en-US" dirty="0" smtClean="0"/>
              <a:t>                  more                                  total</a:t>
            </a:r>
          </a:p>
          <a:p>
            <a:pPr eaLnBrk="1" hangingPunct="1"/>
            <a:endParaRPr lang="en-GB" altLang="en-US" dirty="0" smtClean="0"/>
          </a:p>
          <a:p>
            <a:pPr marL="0" indent="0" eaLnBrk="1" hangingPunct="1">
              <a:buNone/>
            </a:pPr>
            <a:endParaRPr lang="en-GB" altLang="en-US" dirty="0"/>
          </a:p>
          <a:p>
            <a:pPr marL="0" indent="0" eaLnBrk="1" hangingPunct="1">
              <a:buNone/>
            </a:pPr>
            <a:r>
              <a:rPr lang="en-GB" altLang="en-US" dirty="0" smtClean="0"/>
              <a:t>             add</a:t>
            </a:r>
          </a:p>
          <a:p>
            <a:pPr marL="0" indent="0" eaLnBrk="1" hangingPunct="1">
              <a:buNone/>
            </a:pPr>
            <a:r>
              <a:rPr lang="en-GB" altLang="en-US" dirty="0" smtClean="0"/>
              <a:t>                           </a:t>
            </a:r>
          </a:p>
          <a:p>
            <a:pPr marL="0" indent="0" eaLnBrk="1" hangingPunct="1">
              <a:buNone/>
            </a:pPr>
            <a:r>
              <a:rPr lang="en-GB" altLang="en-US" dirty="0"/>
              <a:t> </a:t>
            </a:r>
            <a:r>
              <a:rPr lang="en-GB" altLang="en-US" dirty="0" smtClean="0"/>
              <a:t>                   and                              increase                          </a:t>
            </a:r>
          </a:p>
        </p:txBody>
      </p:sp>
      <p:sp>
        <p:nvSpPr>
          <p:cNvPr id="106500" name="Oval 4"/>
          <p:cNvSpPr>
            <a:spLocks noChangeArrowheads="1"/>
          </p:cNvSpPr>
          <p:nvPr/>
        </p:nvSpPr>
        <p:spPr bwMode="auto">
          <a:xfrm>
            <a:off x="3492500" y="2133600"/>
            <a:ext cx="2305050" cy="21605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9600" dirty="0"/>
              <a:t>+</a:t>
            </a:r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 flipV="1">
            <a:off x="4643438" y="141287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5435600" y="1916113"/>
            <a:ext cx="7921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5795963" y="3429000"/>
            <a:ext cx="8636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dirty="0" smtClean="0"/>
              <a:t>                    </a:t>
            </a:r>
            <a:r>
              <a:rPr lang="en-GB" sz="3200" dirty="0" smtClean="0"/>
              <a:t>sum of </a:t>
            </a:r>
            <a:endParaRPr lang="en-GB" sz="3200" dirty="0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5292725" y="4076700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 flipH="1">
            <a:off x="3132138" y="4005263"/>
            <a:ext cx="71913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H="1">
            <a:off x="2555875" y="3357563"/>
            <a:ext cx="9366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 flipH="1" flipV="1">
            <a:off x="3203575" y="1916113"/>
            <a:ext cx="5762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4643438" y="4329113"/>
            <a:ext cx="0" cy="828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509" name="TextBox 3"/>
          <p:cNvSpPr txBox="1">
            <a:spLocks noChangeArrowheads="1"/>
          </p:cNvSpPr>
          <p:nvPr/>
        </p:nvSpPr>
        <p:spPr bwMode="auto">
          <a:xfrm>
            <a:off x="4241800" y="5203825"/>
            <a:ext cx="1944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dirty="0"/>
              <a:t>p</a:t>
            </a:r>
            <a:r>
              <a:rPr lang="en-GB" altLang="en-US" sz="3200" dirty="0" smtClean="0"/>
              <a:t>lus</a:t>
            </a:r>
            <a:endParaRPr lang="en-GB" altLang="en-US" sz="32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482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Objectives: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176712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GB" altLang="en-US" dirty="0"/>
              <a:t>To </a:t>
            </a:r>
            <a:r>
              <a:rPr lang="en-GB" altLang="en-US" dirty="0" smtClean="0"/>
              <a:t>increase your understanding of the term dyscalculia</a:t>
            </a:r>
            <a:endParaRPr lang="en-GB" altLang="en-US" dirty="0"/>
          </a:p>
          <a:p>
            <a:pPr>
              <a:buFontTx/>
              <a:buChar char="•"/>
            </a:pPr>
            <a:r>
              <a:rPr lang="en-GB" altLang="en-US" dirty="0"/>
              <a:t>To </a:t>
            </a:r>
            <a:r>
              <a:rPr lang="en-GB" altLang="en-US" dirty="0" smtClean="0"/>
              <a:t>increase your understanding of </a:t>
            </a:r>
            <a:r>
              <a:rPr lang="en-GB" altLang="en-US" dirty="0"/>
              <a:t>the </a:t>
            </a:r>
            <a:r>
              <a:rPr lang="en-GB" altLang="en-US" dirty="0" smtClean="0"/>
              <a:t>learning process for </a:t>
            </a:r>
            <a:r>
              <a:rPr lang="en-GB" altLang="en-US" dirty="0"/>
              <a:t>individuals with </a:t>
            </a:r>
            <a:r>
              <a:rPr lang="en-GB" altLang="en-US" dirty="0" smtClean="0"/>
              <a:t>dyscalculia/numeracy difficulties </a:t>
            </a:r>
            <a:endParaRPr lang="en-GB" altLang="en-US" dirty="0"/>
          </a:p>
          <a:p>
            <a:pPr>
              <a:buFontTx/>
              <a:buChar char="•"/>
            </a:pPr>
            <a:r>
              <a:rPr lang="en-GB" altLang="en-US" dirty="0"/>
              <a:t>To </a:t>
            </a:r>
            <a:r>
              <a:rPr lang="en-GB" altLang="en-US" dirty="0" smtClean="0"/>
              <a:t>increase your understanding of the most effective strategies for supporting </a:t>
            </a:r>
            <a:r>
              <a:rPr lang="en-GB" altLang="en-US" dirty="0"/>
              <a:t>individuals with </a:t>
            </a:r>
            <a:r>
              <a:rPr lang="en-GB" altLang="en-US" dirty="0" smtClean="0"/>
              <a:t>dyscalculia/numeracy difficulties</a:t>
            </a:r>
            <a:endParaRPr lang="en-GB" alt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709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Oval 4"/>
          <p:cNvSpPr>
            <a:spLocks noGrp="1" noChangeArrowheads="1"/>
          </p:cNvSpPr>
          <p:nvPr>
            <p:ph type="title" idx="4294967295"/>
          </p:nvPr>
        </p:nvSpPr>
        <p:spPr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r>
              <a:rPr lang="en-GB" altLang="en-US" smtClean="0"/>
              <a:t>add  +  </a:t>
            </a:r>
          </a:p>
        </p:txBody>
      </p:sp>
      <p:sp>
        <p:nvSpPr>
          <p:cNvPr id="108547" name="Tree"/>
          <p:cNvSpPr>
            <a:spLocks noEditPoints="1" noChangeArrowheads="1"/>
          </p:cNvSpPr>
          <p:nvPr/>
        </p:nvSpPr>
        <p:spPr bwMode="auto">
          <a:xfrm>
            <a:off x="1403350" y="1557338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48" name="Tree"/>
          <p:cNvSpPr>
            <a:spLocks noEditPoints="1" noChangeArrowheads="1"/>
          </p:cNvSpPr>
          <p:nvPr/>
        </p:nvSpPr>
        <p:spPr bwMode="auto">
          <a:xfrm>
            <a:off x="0" y="1773238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49" name="Rectangle 7"/>
          <p:cNvSpPr>
            <a:spLocks noChangeArrowheads="1"/>
          </p:cNvSpPr>
          <p:nvPr/>
        </p:nvSpPr>
        <p:spPr bwMode="auto">
          <a:xfrm>
            <a:off x="2195513" y="3500438"/>
            <a:ext cx="1657350" cy="9144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6000" b="1"/>
              <a:t>add</a:t>
            </a:r>
          </a:p>
        </p:txBody>
      </p:sp>
      <p:sp>
        <p:nvSpPr>
          <p:cNvPr id="108550" name="Tree"/>
          <p:cNvSpPr>
            <a:spLocks noEditPoints="1" noChangeArrowheads="1"/>
          </p:cNvSpPr>
          <p:nvPr/>
        </p:nvSpPr>
        <p:spPr bwMode="auto">
          <a:xfrm>
            <a:off x="3779838" y="1989138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51" name="Tree"/>
          <p:cNvSpPr>
            <a:spLocks noEditPoints="1" noChangeArrowheads="1"/>
          </p:cNvSpPr>
          <p:nvPr/>
        </p:nvSpPr>
        <p:spPr bwMode="auto">
          <a:xfrm>
            <a:off x="3924300" y="3357563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52" name="Rectangle 10"/>
          <p:cNvSpPr>
            <a:spLocks noChangeArrowheads="1"/>
          </p:cNvSpPr>
          <p:nvPr/>
        </p:nvSpPr>
        <p:spPr bwMode="auto">
          <a:xfrm>
            <a:off x="5580063" y="2781300"/>
            <a:ext cx="914400" cy="9144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7200"/>
              <a:t>=</a:t>
            </a:r>
          </a:p>
        </p:txBody>
      </p:sp>
      <p:sp>
        <p:nvSpPr>
          <p:cNvPr id="108553" name="Tree"/>
          <p:cNvSpPr>
            <a:spLocks noEditPoints="1" noChangeArrowheads="1"/>
          </p:cNvSpPr>
          <p:nvPr/>
        </p:nvSpPr>
        <p:spPr bwMode="auto">
          <a:xfrm>
            <a:off x="6443663" y="1484313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54" name="Tree"/>
          <p:cNvSpPr>
            <a:spLocks noEditPoints="1" noChangeArrowheads="1"/>
          </p:cNvSpPr>
          <p:nvPr/>
        </p:nvSpPr>
        <p:spPr bwMode="auto">
          <a:xfrm>
            <a:off x="6659563" y="2492375"/>
            <a:ext cx="1387475" cy="1287463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87 h 21600"/>
              <a:gd name="T4" fmla="*/ 12733231 w 21600"/>
              <a:gd name="T5" fmla="*/ 44764373 h 21600"/>
              <a:gd name="T6" fmla="*/ 0 w 21600"/>
              <a:gd name="T7" fmla="*/ 67146560 h 21600"/>
              <a:gd name="T8" fmla="*/ 63662042 w 21600"/>
              <a:gd name="T9" fmla="*/ 22382187 h 21600"/>
              <a:gd name="T10" fmla="*/ 76391162 w 21600"/>
              <a:gd name="T11" fmla="*/ 44764373 h 21600"/>
              <a:gd name="T12" fmla="*/ 89124392 w 21600"/>
              <a:gd name="T13" fmla="*/ 6714656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55" name="Tree"/>
          <p:cNvSpPr>
            <a:spLocks noEditPoints="1" noChangeArrowheads="1"/>
          </p:cNvSpPr>
          <p:nvPr/>
        </p:nvSpPr>
        <p:spPr bwMode="auto">
          <a:xfrm>
            <a:off x="6516688" y="3573463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56" name="Text Box 14"/>
          <p:cNvSpPr txBox="1">
            <a:spLocks noChangeArrowheads="1"/>
          </p:cNvSpPr>
          <p:nvPr/>
        </p:nvSpPr>
        <p:spPr bwMode="auto">
          <a:xfrm>
            <a:off x="1455738" y="4583113"/>
            <a:ext cx="184150" cy="10985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6600"/>
          </a:p>
        </p:txBody>
      </p:sp>
      <p:sp>
        <p:nvSpPr>
          <p:cNvPr id="108557" name="WordArt 15"/>
          <p:cNvSpPr>
            <a:spLocks noChangeArrowheads="1" noChangeShapeType="1" noTextEdit="1"/>
          </p:cNvSpPr>
          <p:nvPr/>
        </p:nvSpPr>
        <p:spPr bwMode="auto">
          <a:xfrm>
            <a:off x="1763713" y="5229225"/>
            <a:ext cx="2619375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 panose="020B0A04020102020204" pitchFamily="34" charset="0"/>
              </a:rPr>
              <a:t>3 + 2 = 5</a:t>
            </a:r>
          </a:p>
        </p:txBody>
      </p:sp>
      <p:sp>
        <p:nvSpPr>
          <p:cNvPr id="108558" name="Text Box 16"/>
          <p:cNvSpPr txBox="1">
            <a:spLocks noChangeArrowheads="1"/>
          </p:cNvSpPr>
          <p:nvPr/>
        </p:nvSpPr>
        <p:spPr bwMode="auto">
          <a:xfrm>
            <a:off x="5003800" y="5300663"/>
            <a:ext cx="3744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/>
          </a:p>
        </p:txBody>
      </p:sp>
      <p:sp>
        <p:nvSpPr>
          <p:cNvPr id="108559" name="Text Box 17"/>
          <p:cNvSpPr txBox="1">
            <a:spLocks noChangeArrowheads="1"/>
          </p:cNvSpPr>
          <p:nvPr/>
        </p:nvSpPr>
        <p:spPr bwMode="auto">
          <a:xfrm rot="10800000" flipV="1">
            <a:off x="4427538" y="5659438"/>
            <a:ext cx="4108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200"/>
              <a:t>0                               3                 5</a:t>
            </a:r>
          </a:p>
        </p:txBody>
      </p:sp>
      <p:sp>
        <p:nvSpPr>
          <p:cNvPr id="108560" name="Line 18"/>
          <p:cNvSpPr>
            <a:spLocks noChangeShapeType="1"/>
          </p:cNvSpPr>
          <p:nvPr/>
        </p:nvSpPr>
        <p:spPr bwMode="auto">
          <a:xfrm>
            <a:off x="5219700" y="5661025"/>
            <a:ext cx="25923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8561" name="Freeform 19"/>
          <p:cNvSpPr>
            <a:spLocks/>
          </p:cNvSpPr>
          <p:nvPr/>
        </p:nvSpPr>
        <p:spPr bwMode="auto">
          <a:xfrm>
            <a:off x="5219700" y="5157788"/>
            <a:ext cx="2376488" cy="503237"/>
          </a:xfrm>
          <a:custGeom>
            <a:avLst/>
            <a:gdLst>
              <a:gd name="T0" fmla="*/ 0 w 1270"/>
              <a:gd name="T1" fmla="*/ 728329453 h 332"/>
              <a:gd name="T2" fmla="*/ 1109999536 w 1270"/>
              <a:gd name="T3" fmla="*/ 0 h 332"/>
              <a:gd name="T4" fmla="*/ 2147483647 w 1270"/>
              <a:gd name="T5" fmla="*/ 728329453 h 332"/>
              <a:gd name="T6" fmla="*/ 2147483647 w 1270"/>
              <a:gd name="T7" fmla="*/ 206781902 h 332"/>
              <a:gd name="T8" fmla="*/ 2147483647 w 1270"/>
              <a:gd name="T9" fmla="*/ 728329453 h 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70" h="332">
                <a:moveTo>
                  <a:pt x="0" y="317"/>
                </a:moveTo>
                <a:cubicBezTo>
                  <a:pt x="94" y="158"/>
                  <a:pt x="189" y="0"/>
                  <a:pt x="317" y="0"/>
                </a:cubicBezTo>
                <a:cubicBezTo>
                  <a:pt x="445" y="0"/>
                  <a:pt x="642" y="302"/>
                  <a:pt x="771" y="317"/>
                </a:cubicBezTo>
                <a:cubicBezTo>
                  <a:pt x="900" y="332"/>
                  <a:pt x="1006" y="90"/>
                  <a:pt x="1089" y="90"/>
                </a:cubicBezTo>
                <a:cubicBezTo>
                  <a:pt x="1172" y="90"/>
                  <a:pt x="1225" y="287"/>
                  <a:pt x="1270" y="317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8562" name="Tree"/>
          <p:cNvSpPr>
            <a:spLocks noEditPoints="1" noChangeArrowheads="1"/>
          </p:cNvSpPr>
          <p:nvPr/>
        </p:nvSpPr>
        <p:spPr bwMode="auto">
          <a:xfrm>
            <a:off x="684213" y="2997200"/>
            <a:ext cx="1387475" cy="1287463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87 h 21600"/>
              <a:gd name="T4" fmla="*/ 12733231 w 21600"/>
              <a:gd name="T5" fmla="*/ 44764373 h 21600"/>
              <a:gd name="T6" fmla="*/ 0 w 21600"/>
              <a:gd name="T7" fmla="*/ 67146560 h 21600"/>
              <a:gd name="T8" fmla="*/ 63662042 w 21600"/>
              <a:gd name="T9" fmla="*/ 22382187 h 21600"/>
              <a:gd name="T10" fmla="*/ 76391162 w 21600"/>
              <a:gd name="T11" fmla="*/ 44764373 h 21600"/>
              <a:gd name="T12" fmla="*/ 89124392 w 21600"/>
              <a:gd name="T13" fmla="*/ 6714656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63" name="Tree"/>
          <p:cNvSpPr>
            <a:spLocks noEditPoints="1" noChangeArrowheads="1"/>
          </p:cNvSpPr>
          <p:nvPr/>
        </p:nvSpPr>
        <p:spPr bwMode="auto">
          <a:xfrm>
            <a:off x="7380288" y="1773238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8564" name="Tree"/>
          <p:cNvSpPr>
            <a:spLocks noEditPoints="1" noChangeArrowheads="1"/>
          </p:cNvSpPr>
          <p:nvPr/>
        </p:nvSpPr>
        <p:spPr bwMode="auto">
          <a:xfrm>
            <a:off x="7451725" y="3141663"/>
            <a:ext cx="1387475" cy="1287462"/>
          </a:xfrm>
          <a:custGeom>
            <a:avLst/>
            <a:gdLst>
              <a:gd name="T0" fmla="*/ 44562228 w 21600"/>
              <a:gd name="T1" fmla="*/ 0 h 21600"/>
              <a:gd name="T2" fmla="*/ 25462350 w 21600"/>
              <a:gd name="T3" fmla="*/ 22382169 h 21600"/>
              <a:gd name="T4" fmla="*/ 12733231 w 21600"/>
              <a:gd name="T5" fmla="*/ 44764338 h 21600"/>
              <a:gd name="T6" fmla="*/ 0 w 21600"/>
              <a:gd name="T7" fmla="*/ 67146448 h 21600"/>
              <a:gd name="T8" fmla="*/ 63662042 w 21600"/>
              <a:gd name="T9" fmla="*/ 22382169 h 21600"/>
              <a:gd name="T10" fmla="*/ 76391162 w 21600"/>
              <a:gd name="T11" fmla="*/ 44764338 h 21600"/>
              <a:gd name="T12" fmla="*/ 89124392 w 21600"/>
              <a:gd name="T13" fmla="*/ 67146448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2329" y="5796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1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Language!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Be mindful of your speech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- Can </a:t>
            </a:r>
            <a:r>
              <a:rPr lang="en-GB" dirty="0"/>
              <a:t>you </a:t>
            </a:r>
            <a:r>
              <a:rPr lang="en-GB" dirty="0" smtClean="0"/>
              <a:t>spot the misleading word in these maths problems?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“Which one is </a:t>
            </a:r>
            <a:r>
              <a:rPr lang="en-GB" dirty="0" smtClean="0"/>
              <a:t>three?” </a:t>
            </a:r>
            <a:r>
              <a:rPr lang="en-GB" dirty="0"/>
              <a:t>(referring to </a:t>
            </a:r>
            <a:r>
              <a:rPr lang="en-GB" dirty="0" smtClean="0"/>
              <a:t>a number line)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“What’s the number </a:t>
            </a:r>
            <a:r>
              <a:rPr lang="en-GB" dirty="0" smtClean="0"/>
              <a:t>before</a:t>
            </a:r>
            <a:r>
              <a:rPr lang="en-GB" dirty="0"/>
              <a:t> </a:t>
            </a:r>
            <a:r>
              <a:rPr lang="en-GB" dirty="0" smtClean="0"/>
              <a:t>six?”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“Add five to four</a:t>
            </a:r>
            <a:r>
              <a:rPr lang="en-GB" dirty="0" smtClean="0"/>
              <a:t>”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- Which </a:t>
            </a:r>
            <a:r>
              <a:rPr lang="en-GB" dirty="0"/>
              <a:t>phrase would you use to explain the equals sign in the following </a:t>
            </a:r>
            <a:r>
              <a:rPr lang="en-GB" dirty="0" smtClean="0"/>
              <a:t>equation?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2x3=3x2 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“is the same as” or “is the same amount as”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914400" lvl="2" indent="0">
              <a:buNone/>
            </a:pPr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Language!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technical language like ‘equation’ from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</a:p>
          <a:p>
            <a:r>
              <a:rPr lang="en-GB" dirty="0" smtClean="0"/>
              <a:t>Avoid </a:t>
            </a:r>
            <a:r>
              <a:rPr lang="en-GB" dirty="0"/>
              <a:t>ambiguous </a:t>
            </a:r>
            <a:r>
              <a:rPr lang="en-GB" dirty="0" smtClean="0"/>
              <a:t>language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Which of these terms would you introduce first?</a:t>
            </a:r>
          </a:p>
          <a:p>
            <a:pPr marL="0" indent="0">
              <a:buNone/>
            </a:pPr>
            <a:r>
              <a:rPr lang="en-GB" dirty="0"/>
              <a:t>“Big” or “Biggest”</a:t>
            </a:r>
          </a:p>
          <a:p>
            <a:pPr marL="0" indent="0">
              <a:buNone/>
            </a:pPr>
            <a:r>
              <a:rPr lang="en-GB" dirty="0" smtClean="0"/>
              <a:t>“More” or “Most”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914400" lvl="2" indent="0">
              <a:buNone/>
            </a:pPr>
            <a:endParaRPr lang="en-GB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Key Skills to Target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Digits</a:t>
            </a:r>
          </a:p>
          <a:p>
            <a:r>
              <a:rPr lang="en-GB" dirty="0" smtClean="0"/>
              <a:t>Numbers 10 to 20</a:t>
            </a:r>
          </a:p>
          <a:p>
            <a:r>
              <a:rPr lang="en-GB" dirty="0" smtClean="0"/>
              <a:t>Numbers to 100</a:t>
            </a:r>
          </a:p>
          <a:p>
            <a:r>
              <a:rPr lang="en-GB" dirty="0" smtClean="0"/>
              <a:t>Addition and Subtraction </a:t>
            </a:r>
          </a:p>
          <a:p>
            <a:r>
              <a:rPr lang="en-GB" dirty="0" smtClean="0"/>
              <a:t>Multiplication and division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86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Digits 0-9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Don’t rush!  Overlearn and get it right!</a:t>
            </a:r>
          </a:p>
          <a:p>
            <a:r>
              <a:rPr lang="en-GB" dirty="0" smtClean="0"/>
              <a:t>COUNTING - One-to-one correspondence, cardinality, ordinal numbers, counting in different directions, counting sets, caterpillar tracks first</a:t>
            </a:r>
          </a:p>
          <a:p>
            <a:r>
              <a:rPr lang="en-GB" dirty="0" smtClean="0"/>
              <a:t>Beware of auditory confusion for `</a:t>
            </a:r>
            <a:r>
              <a:rPr lang="en-GB" dirty="0" err="1" smtClean="0"/>
              <a:t>th</a:t>
            </a:r>
            <a:r>
              <a:rPr lang="en-GB" dirty="0" smtClean="0"/>
              <a:t>’ `v’ and `f’</a:t>
            </a:r>
          </a:p>
          <a:p>
            <a:r>
              <a:rPr lang="en-GB" dirty="0" smtClean="0"/>
              <a:t>Certain dot patterns first </a:t>
            </a:r>
          </a:p>
          <a:p>
            <a:r>
              <a:rPr lang="en-GB" dirty="0" err="1" smtClean="0"/>
              <a:t>Subitising</a:t>
            </a:r>
            <a:endParaRPr lang="en-GB" dirty="0" smtClean="0"/>
          </a:p>
          <a:p>
            <a:r>
              <a:rPr lang="en-GB" dirty="0" smtClean="0"/>
              <a:t>Estimating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24328" y="89195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7200" y="150926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2400" y="3933056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240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4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1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Tracks to Number </a:t>
            </a:r>
            <a:r>
              <a:rPr lang="en-GB" dirty="0"/>
              <a:t>L</a:t>
            </a:r>
            <a:r>
              <a:rPr lang="en-GB" dirty="0" smtClean="0"/>
              <a:t>ines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Start with caterpillar tracks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Then move to numbered caterpillar tracks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32856"/>
            <a:ext cx="5242891" cy="132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4236841"/>
            <a:ext cx="4824536" cy="18764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4870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Full </a:t>
            </a:r>
            <a:r>
              <a:rPr lang="en-GB" dirty="0"/>
              <a:t>N</a:t>
            </a:r>
            <a:r>
              <a:rPr lang="en-GB" dirty="0" smtClean="0"/>
              <a:t>umber Lines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700808"/>
            <a:ext cx="7416823" cy="432048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5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8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First Dot </a:t>
            </a:r>
            <a:r>
              <a:rPr lang="en-GB" dirty="0"/>
              <a:t>P</a:t>
            </a:r>
            <a:r>
              <a:rPr lang="en-GB" dirty="0" smtClean="0"/>
              <a:t>atterns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2405168" y="1307306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76087" y="1318667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537963" y="1350321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405168" y="256508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533156" y="2580503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537963" y="1965412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592815" y="1375965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459787" y="1380170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592815" y="2662545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459787" y="2687229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76087" y="4437112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691680" y="4437112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187624" y="4941168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12753" y="5517232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691680" y="5514527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275856" y="4437112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275856" y="4988743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275856" y="5514527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073778" y="4437112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4073778" y="4955088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4073778" y="5514527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6020249" y="4462057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772835" y="4520253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6020249" y="3865233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6772835" y="3843541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412795" y="4988743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6416210" y="5453887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6416210" y="5916326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502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5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3568" y="76470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1475656" y="775329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698188" y="1412776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475656" y="1412776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98188" y="2420888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475656" y="2420888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98188" y="305988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75656" y="305988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059832" y="76470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995936" y="76470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582519" y="1072800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3059832" y="1412776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025793" y="1412776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059832" y="2420888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025793" y="2406669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059832" y="305988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025793" y="305988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228184" y="761134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164288" y="775329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746620" y="1172165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6228184" y="1559223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7194145" y="1572279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207417" y="2406669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164288" y="2420888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685853" y="2744606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231446" y="3107668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7180874" y="3123050"/>
            <a:ext cx="360040" cy="292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3620" y="4668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1050" y="274638"/>
            <a:ext cx="6635750" cy="4449762"/>
          </a:xfrm>
        </p:spPr>
        <p:txBody>
          <a:bodyPr/>
          <a:lstStyle/>
          <a:p>
            <a:pPr eaLnBrk="1" hangingPunct="1"/>
            <a:r>
              <a:rPr lang="en-GB" altLang="en-US" sz="8800" b="1" dirty="0"/>
              <a:t>2</a:t>
            </a:r>
            <a:r>
              <a:rPr lang="en-GB" altLang="en-US" sz="8800" b="1" dirty="0" smtClean="0"/>
              <a:t>   </a:t>
            </a:r>
          </a:p>
        </p:txBody>
      </p:sp>
      <p:pic>
        <p:nvPicPr>
          <p:cNvPr id="111619" name="Picture 3" descr="j02129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18303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 descr="j021295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2549" y="2748384"/>
            <a:ext cx="1830388" cy="1214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What can ‘five’ be?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2963" y="1600200"/>
            <a:ext cx="4033837" cy="4781550"/>
          </a:xfrm>
        </p:spPr>
        <p:txBody>
          <a:bodyPr/>
          <a:lstStyle/>
          <a:p>
            <a:pPr marL="0" indent="0" eaLnBrk="1" hangingPunct="1"/>
            <a:endParaRPr lang="en-GB" altLang="en-US" sz="2800" dirty="0" smtClean="0"/>
          </a:p>
          <a:p>
            <a:pPr marL="0" indent="0" eaLnBrk="1" hangingPunct="1"/>
            <a:endParaRPr lang="en-GB" altLang="en-US" sz="2800" dirty="0" smtClean="0"/>
          </a:p>
          <a:p>
            <a:pPr marL="0" indent="0" eaLnBrk="1" hangingPunct="1">
              <a:buNone/>
            </a:pPr>
            <a:r>
              <a:rPr lang="en-GB" altLang="en-US" sz="9600" dirty="0" smtClean="0"/>
              <a:t>5</a:t>
            </a:r>
          </a:p>
          <a:p>
            <a:pPr marL="0" indent="0" eaLnBrk="1" hangingPunct="1"/>
            <a:endParaRPr lang="en-GB" altLang="en-US" sz="9600" dirty="0" smtClean="0"/>
          </a:p>
        </p:txBody>
      </p:sp>
      <p:pic>
        <p:nvPicPr>
          <p:cNvPr id="40964" name="Picture 4" descr="AG00298_"/>
          <p:cNvPicPr>
            <a:picLocks noGrp="1" noChangeAspect="1" noChangeArrowheads="1" noCrop="1"/>
          </p:cNvPicPr>
          <p:nvPr>
            <p:ph type="media"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5010" y="3817267"/>
            <a:ext cx="1066390" cy="2088233"/>
          </a:xfrm>
        </p:spPr>
      </p:pic>
      <p:pic>
        <p:nvPicPr>
          <p:cNvPr id="40966" name="Picture 6" descr="AG00021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1000"/>
            <a:ext cx="12461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AG00174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WB01744_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08476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 descr="WB01743_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 descr="TN00561_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65400"/>
            <a:ext cx="17446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5920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9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63" grpId="0" build="p" autoUpdateAnimBg="0" advAuto="1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Numbers to 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Some number names are very abstract </a:t>
            </a:r>
            <a:r>
              <a:rPr lang="en-GB" sz="3600" dirty="0" err="1" smtClean="0"/>
              <a:t>eg</a:t>
            </a:r>
            <a:r>
              <a:rPr lang="en-GB" sz="3600" dirty="0" smtClean="0"/>
              <a:t>. </a:t>
            </a:r>
            <a:r>
              <a:rPr lang="en-GB" sz="3600" dirty="0"/>
              <a:t>t</a:t>
            </a:r>
            <a:r>
              <a:rPr lang="en-GB" sz="3600" dirty="0" smtClean="0"/>
              <a:t>welve</a:t>
            </a:r>
          </a:p>
          <a:p>
            <a:pPr marL="0" indent="0">
              <a:buNone/>
            </a:pPr>
            <a:endParaRPr lang="en-GB" sz="3600" dirty="0" smtClean="0"/>
          </a:p>
          <a:p>
            <a:r>
              <a:rPr lang="en-GB" sz="3600" dirty="0" smtClean="0"/>
              <a:t>Model counting objects in lines of ten and single ones</a:t>
            </a:r>
            <a:endParaRPr lang="en-GB" sz="3600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2655" y="5157192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8184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 smtClean="0"/>
              <a:t>Nearly Empty Number Line</a:t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113667" name="Content Placeholder 2"/>
          <p:cNvSpPr>
            <a:spLocks noGrp="1"/>
          </p:cNvSpPr>
          <p:nvPr>
            <p:ph idx="4294967295"/>
          </p:nvPr>
        </p:nvSpPr>
        <p:spPr>
          <a:xfrm>
            <a:off x="493713" y="981075"/>
            <a:ext cx="8229600" cy="5400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altLang="en-US" dirty="0"/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r>
              <a:rPr lang="en-GB" altLang="en-US" dirty="0" smtClean="0"/>
              <a:t>0		5		10		15		20</a:t>
            </a:r>
          </a:p>
          <a:p>
            <a:endParaRPr lang="en-GB" altLang="en-US" dirty="0" smtClean="0"/>
          </a:p>
          <a:p>
            <a:endParaRPr lang="en-GB" altLang="en-US" dirty="0" smtClean="0"/>
          </a:p>
          <a:p>
            <a:endParaRPr lang="en-GB" altLang="en-US" dirty="0" smtClean="0"/>
          </a:p>
          <a:p>
            <a:pPr marL="0" indent="0">
              <a:buNone/>
            </a:pPr>
            <a:r>
              <a:rPr lang="en-GB" altLang="en-US" dirty="0" smtClean="0"/>
              <a:t>0			10				20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4213" y="2492375"/>
            <a:ext cx="78486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4213" y="5013325"/>
            <a:ext cx="7848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Numbers to 100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Concrete materials remain crucial</a:t>
            </a:r>
          </a:p>
          <a:p>
            <a:pPr marL="0" indent="0">
              <a:buNone/>
            </a:pPr>
            <a:r>
              <a:rPr lang="en-GB" dirty="0" smtClean="0"/>
              <a:t>For example, Dienes equipment and Cuisenaire rods</a:t>
            </a:r>
            <a:endParaRPr lang="en-GB" dirty="0"/>
          </a:p>
          <a:p>
            <a:r>
              <a:rPr lang="en-GB" dirty="0" smtClean="0"/>
              <a:t>Be careful when you introduce hundred squares</a:t>
            </a:r>
          </a:p>
          <a:p>
            <a:r>
              <a:rPr lang="en-GB" dirty="0" smtClean="0"/>
              <a:t>When CYP are ready, support the use of empty number lines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352927" cy="453650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smtClean="0"/>
              <a:t>Empty Number Line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To add 36 and 22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                           +20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    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 _[_______________________]___________________________________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36                                            56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Then add on the 2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                         +20                                +2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  ________________________  ______________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  [_______________________ ][______________]_____________________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36                                            56                          58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1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Maths Skills - Operations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Counting </a:t>
            </a:r>
          </a:p>
          <a:p>
            <a:r>
              <a:rPr lang="en-GB" dirty="0" smtClean="0"/>
              <a:t>+ or – 1</a:t>
            </a:r>
          </a:p>
          <a:p>
            <a:r>
              <a:rPr lang="en-GB" dirty="0" smtClean="0"/>
              <a:t>+ or – 2</a:t>
            </a:r>
          </a:p>
          <a:p>
            <a:r>
              <a:rPr lang="en-GB" dirty="0" smtClean="0"/>
              <a:t>+ or – 10</a:t>
            </a:r>
          </a:p>
          <a:p>
            <a:r>
              <a:rPr lang="en-GB" dirty="0" smtClean="0"/>
              <a:t>Number bonds</a:t>
            </a:r>
          </a:p>
          <a:p>
            <a:r>
              <a:rPr lang="en-GB" dirty="0" smtClean="0"/>
              <a:t>Doubles </a:t>
            </a:r>
          </a:p>
          <a:p>
            <a:r>
              <a:rPr lang="en-GB" dirty="0" smtClean="0"/>
              <a:t>Nearly numbers and adjusting</a:t>
            </a:r>
          </a:p>
          <a:p>
            <a:r>
              <a:rPr lang="en-GB" dirty="0" smtClean="0"/>
              <a:t>Bridging through 10</a:t>
            </a:r>
          </a:p>
          <a:p>
            <a:r>
              <a:rPr lang="en-GB" dirty="0" smtClean="0"/>
              <a:t>Partitioning</a:t>
            </a:r>
          </a:p>
          <a:p>
            <a:r>
              <a:rPr lang="en-GB" dirty="0" smtClean="0"/>
              <a:t>Complementary addition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56176" y="1600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4288" y="429309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4288" y="4906852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4288" y="553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74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4000" dirty="0" smtClean="0"/>
              <a:t>Key Numeracy Concepts for Learning Addition and Subtraction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33400" indent="-533400" eaLnBrk="1" hangingPunct="1">
              <a:lnSpc>
                <a:spcPct val="80000"/>
              </a:lnSpc>
              <a:buFontTx/>
              <a:buChar char="•"/>
            </a:pPr>
            <a:r>
              <a:rPr lang="en-GB" altLang="en-US" dirty="0" smtClean="0"/>
              <a:t>First learn some basic number facts and then use them to work out the other facts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dirty="0" smtClean="0"/>
              <a:t>Understand that these are inverse operations – use concrete equipment and word problems to illustrate this fact …and then write the sums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dirty="0" smtClean="0"/>
              <a:t>Understand that addition (but not subtraction) is a reversible operation</a:t>
            </a:r>
          </a:p>
          <a:p>
            <a:pPr marL="533400" indent="-533400" eaLnBrk="1" hangingPunct="1">
              <a:lnSpc>
                <a:spcPct val="80000"/>
              </a:lnSpc>
            </a:pPr>
            <a:endParaRPr lang="en-GB" altLang="en-US" sz="2800" dirty="0" smtClean="0"/>
          </a:p>
          <a:p>
            <a:pPr marL="533400" indent="-533400" eaLnBrk="1" hangingPunct="1">
              <a:lnSpc>
                <a:spcPct val="80000"/>
              </a:lnSpc>
            </a:pPr>
            <a:endParaRPr lang="en-GB" altLang="en-US" sz="2800" dirty="0" smtClean="0"/>
          </a:p>
          <a:p>
            <a:pPr marL="533400" indent="-533400" eaLnBrk="1" hangingPunct="1">
              <a:lnSpc>
                <a:spcPct val="80000"/>
              </a:lnSpc>
            </a:pPr>
            <a:endParaRPr lang="en-GB" altLang="en-US" sz="28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altLang="en-US" sz="4000" dirty="0" smtClean="0"/>
              <a:t>Strategies for Teaching Multiplication and Division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5370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GB" sz="2800" dirty="0"/>
              <a:t>Always teach </a:t>
            </a:r>
            <a:r>
              <a:rPr lang="en-GB" sz="2800" dirty="0" smtClean="0"/>
              <a:t>these two operations simultaneously</a:t>
            </a:r>
            <a:endParaRPr lang="en-GB" altLang="en-US" sz="2800" dirty="0" smtClean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sz="2800" dirty="0" smtClean="0"/>
              <a:t>Understand the concept of groups/sets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sz="2800" dirty="0" smtClean="0"/>
              <a:t>Build on the pupil’s understanding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sz="2800" dirty="0" smtClean="0"/>
              <a:t>Understand repeat addition and subtraction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sz="2800" dirty="0" smtClean="0"/>
              <a:t>Understand that multiplication and division are inverse operations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sz="2800" dirty="0" smtClean="0"/>
              <a:t>Understand that multiplication (but not division) is a reversible operation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sz="2800" dirty="0" smtClean="0"/>
              <a:t>Know multiplication and division facts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GB" altLang="en-US" sz="2800" dirty="0" smtClean="0"/>
          </a:p>
          <a:p>
            <a:pPr eaLnBrk="1" hangingPunct="1">
              <a:lnSpc>
                <a:spcPct val="90000"/>
              </a:lnSpc>
            </a:pPr>
            <a:endParaRPr lang="en-GB" altLang="en-US" sz="28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02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smtClean="0"/>
              <a:t>In Summary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GB" altLang="en-US" sz="2400" dirty="0" smtClean="0"/>
              <a:t>Pupils with dyscalculia don’t have a basic `number starter’ kit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GB" altLang="en-US" sz="2400" dirty="0" smtClean="0"/>
              <a:t>Determination of dyscalculia isn’t as important as effective intervention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GB" altLang="en-US" sz="2400" dirty="0" smtClean="0"/>
              <a:t>Whole number and operations are abstract concepts, so find ways to make it real/concrete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GB" altLang="en-US" sz="2400" dirty="0" smtClean="0"/>
              <a:t>Teaching approaches need to have four key elements: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400" dirty="0" smtClean="0"/>
              <a:t>1) Teaching is for understanding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400" dirty="0" smtClean="0"/>
              <a:t>2) Teaching is carefully structured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400" dirty="0" smtClean="0"/>
              <a:t>3) Teaching encourages the active participation of the pupil – multi-sensory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400" dirty="0" smtClean="0"/>
              <a:t>4) Teaching allows the pupils to feel that learning maths is a positive experience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GB" altLang="en-US" sz="2400" dirty="0" smtClean="0"/>
              <a:t>Ensure that pupils have secure knowledge of the key maths skills listed in this training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846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1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Thank you for completing this training. I hope it was helpful.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Please e-mail </a:t>
            </a:r>
            <a:r>
              <a:rPr lang="en-GB" dirty="0" err="1" smtClean="0"/>
              <a:t>Nickie</a:t>
            </a:r>
            <a:r>
              <a:rPr lang="en-GB" dirty="0" smtClean="0"/>
              <a:t> Perring-Redford  at </a:t>
            </a:r>
            <a:r>
              <a:rPr lang="en-GB" dirty="0" smtClean="0">
                <a:hlinkClick r:id="rId4"/>
              </a:rPr>
              <a:t>n.Perring-Redford@stns.org.uk</a:t>
            </a:r>
            <a:r>
              <a:rPr lang="en-GB" dirty="0" smtClean="0"/>
              <a:t>  to get an evaluation form and certificate?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Shape, Space and Measure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12996"/>
            <a:ext cx="8229600" cy="4525963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pPr marL="0" indent="0">
              <a:buNone/>
            </a:pPr>
            <a:r>
              <a:rPr lang="en-GB" sz="4000" dirty="0" smtClean="0"/>
              <a:t>Shape, space and measure lend themselves to being more concrete</a:t>
            </a:r>
            <a:r>
              <a:rPr lang="en-GB" sz="4000" dirty="0"/>
              <a:t> </a:t>
            </a:r>
            <a:r>
              <a:rPr lang="en-GB" sz="4000" dirty="0" smtClean="0"/>
              <a:t>than number and operations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82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</a:t>
            </a:r>
            <a:r>
              <a:rPr lang="en-GB" sz="4000" dirty="0" smtClean="0"/>
              <a:t>t might not be Dyscalculia!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GB" dirty="0" smtClean="0"/>
              <a:t>Can you think of other reasons why the CYP may be having difficulties with maths</a:t>
            </a:r>
            <a:r>
              <a:rPr lang="en-GB" dirty="0"/>
              <a:t> </a:t>
            </a:r>
            <a:r>
              <a:rPr lang="en-GB" dirty="0" smtClean="0"/>
              <a:t>and questions to ask about their learning generally to give you that wider picture of their learning profile?</a:t>
            </a:r>
          </a:p>
          <a:p>
            <a:pPr>
              <a:buFont typeface="Arial" charset="0"/>
              <a:buChar char="•"/>
            </a:pPr>
            <a:endParaRPr lang="en-GB" sz="1400" dirty="0"/>
          </a:p>
          <a:p>
            <a:pPr>
              <a:buFont typeface="Arial" charset="0"/>
              <a:buChar char="•"/>
            </a:pPr>
            <a:endParaRPr lang="en-GB" sz="1400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4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Other possible Reasons for Difficulties with Maths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 A</a:t>
            </a:r>
            <a:r>
              <a:rPr lang="en-GB" dirty="0" smtClean="0"/>
              <a:t>bsences</a:t>
            </a:r>
          </a:p>
          <a:p>
            <a:r>
              <a:rPr lang="en-GB" dirty="0" smtClean="0"/>
              <a:t>Previous maths teaching</a:t>
            </a:r>
          </a:p>
          <a:p>
            <a:r>
              <a:rPr lang="en-GB" dirty="0" smtClean="0"/>
              <a:t>Engagement</a:t>
            </a:r>
          </a:p>
          <a:p>
            <a:r>
              <a:rPr lang="en-GB" dirty="0" smtClean="0"/>
              <a:t>Difficulties that are apparent in other subjects</a:t>
            </a:r>
          </a:p>
          <a:p>
            <a:r>
              <a:rPr lang="en-GB" dirty="0" smtClean="0"/>
              <a:t>Any already identified difficulties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9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Another Question to ask...Is the CYP demonstrating Maths </a:t>
            </a:r>
            <a:r>
              <a:rPr lang="en-GB" dirty="0"/>
              <a:t>A</a:t>
            </a:r>
            <a:r>
              <a:rPr lang="en-GB" dirty="0" smtClean="0"/>
              <a:t>nxiety?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Children with numeracy difficulties do not enjoy number work</a:t>
            </a:r>
          </a:p>
          <a:p>
            <a:r>
              <a:rPr lang="en-GB" altLang="en-US" dirty="0"/>
              <a:t>Many develop avoidance strategies</a:t>
            </a:r>
          </a:p>
          <a:p>
            <a:r>
              <a:rPr lang="en-GB" altLang="en-US" dirty="0"/>
              <a:t>Anxiety reduces the ability to think</a:t>
            </a:r>
          </a:p>
          <a:p>
            <a:r>
              <a:rPr lang="en-GB" altLang="en-US" dirty="0"/>
              <a:t>Anxiety impedes memory</a:t>
            </a:r>
          </a:p>
          <a:p>
            <a:r>
              <a:rPr lang="en-GB" altLang="en-US" dirty="0"/>
              <a:t>Self-fulfilling prophecy </a:t>
            </a: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1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 smtClean="0"/>
              <a:t>Dyscalculia</a:t>
            </a:r>
            <a:r>
              <a:rPr lang="en-GB" altLang="en-US" dirty="0" smtClean="0"/>
              <a:t> </a:t>
            </a:r>
            <a:endParaRPr lang="en-GB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altLang="en-US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GB" altLang="en-US" dirty="0" smtClean="0"/>
              <a:t>‘…is a </a:t>
            </a:r>
            <a:r>
              <a:rPr lang="en-GB" altLang="en-US" dirty="0"/>
              <a:t>condition that affects the ability to acquire arithmetical </a:t>
            </a:r>
            <a:r>
              <a:rPr lang="en-GB" altLang="en-US" dirty="0" smtClean="0"/>
              <a:t>skills…. learners </a:t>
            </a:r>
            <a:r>
              <a:rPr lang="en-GB" altLang="en-US" dirty="0"/>
              <a:t>may have difficulty understanding simple number concepts, lack an </a:t>
            </a:r>
            <a:r>
              <a:rPr lang="en-GB" altLang="en-US" u="sng" dirty="0"/>
              <a:t>intuitive</a:t>
            </a:r>
            <a:r>
              <a:rPr lang="en-GB" altLang="en-US" dirty="0"/>
              <a:t> grasp of numbers, and have problems learning number facts and procedures. Even if they produce a correct answer or use a correct method, they may do so mechanically and without confidence</a:t>
            </a:r>
            <a:r>
              <a:rPr lang="en-GB" altLang="en-US" dirty="0" smtClean="0"/>
              <a:t>.’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dirty="0" smtClean="0"/>
              <a:t> 						(DfES 2001)</a:t>
            </a:r>
            <a:endParaRPr lang="en-GB" alt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51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Key indicators of Dyscalculia – Difficulties with </a:t>
            </a:r>
            <a:r>
              <a:rPr lang="en-GB" dirty="0" err="1" smtClean="0"/>
              <a:t>Numerosity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Lack of </a:t>
            </a:r>
            <a:r>
              <a:rPr lang="en-GB" dirty="0" err="1" smtClean="0"/>
              <a:t>subitizing</a:t>
            </a:r>
            <a:r>
              <a:rPr lang="en-GB" dirty="0" smtClean="0"/>
              <a:t> skills</a:t>
            </a:r>
          </a:p>
          <a:p>
            <a:r>
              <a:rPr lang="en-GB" dirty="0" smtClean="0"/>
              <a:t>Lack of estimating skills</a:t>
            </a:r>
          </a:p>
          <a:p>
            <a:r>
              <a:rPr lang="en-GB" dirty="0" smtClean="0"/>
              <a:t>Difficulty with number comparisons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8099</TotalTime>
  <Words>1120</Words>
  <Application>Microsoft Office PowerPoint</Application>
  <PresentationFormat>On-screen Show (4:3)</PresentationFormat>
  <Paragraphs>240</Paragraphs>
  <Slides>39</Slides>
  <Notes>36</Notes>
  <HiddenSlides>0</HiddenSlides>
  <MMClips>51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Wingdings</vt:lpstr>
      <vt:lpstr>Office Theme</vt:lpstr>
      <vt:lpstr>Introduction to Effective Strategies for Maths, including Dyscalculia</vt:lpstr>
      <vt:lpstr>Objectives:</vt:lpstr>
      <vt:lpstr>What can ‘five’ be?</vt:lpstr>
      <vt:lpstr>Shape, Space and Measure</vt:lpstr>
      <vt:lpstr>It might not be Dyscalculia!</vt:lpstr>
      <vt:lpstr>Other possible Reasons for Difficulties with Maths</vt:lpstr>
      <vt:lpstr>Another Question to ask...Is the CYP demonstrating Maths Anxiety?</vt:lpstr>
      <vt:lpstr>Dyscalculia </vt:lpstr>
      <vt:lpstr>Key indicators of Dyscalculia – Difficulties with Numerosity</vt:lpstr>
      <vt:lpstr>PowerPoint Presentation</vt:lpstr>
      <vt:lpstr>PowerPoint Presentation</vt:lpstr>
      <vt:lpstr>PowerPoint Presentation</vt:lpstr>
      <vt:lpstr>PowerPoint Presentation</vt:lpstr>
      <vt:lpstr>Causes of Dyscalculia </vt:lpstr>
      <vt:lpstr>Assessment</vt:lpstr>
      <vt:lpstr>General Strategies for Supporting Numeracy Difficulties</vt:lpstr>
      <vt:lpstr>Teaching approaches need to:</vt:lpstr>
      <vt:lpstr>Language!</vt:lpstr>
      <vt:lpstr>Example Word Card for an Operation</vt:lpstr>
      <vt:lpstr>add  +  </vt:lpstr>
      <vt:lpstr>Language!</vt:lpstr>
      <vt:lpstr>Language!</vt:lpstr>
      <vt:lpstr>Key Skills to Target</vt:lpstr>
      <vt:lpstr>Digits 0-9</vt:lpstr>
      <vt:lpstr>Number Tracks to Number Lines</vt:lpstr>
      <vt:lpstr>Full Number Lines</vt:lpstr>
      <vt:lpstr>First Dot Patterns</vt:lpstr>
      <vt:lpstr>PowerPoint Presentation</vt:lpstr>
      <vt:lpstr>2   </vt:lpstr>
      <vt:lpstr>Numbers to 20</vt:lpstr>
      <vt:lpstr>Nearly Empty Number Line </vt:lpstr>
      <vt:lpstr>Numbers to 100</vt:lpstr>
      <vt:lpstr>PowerPoint Presentation</vt:lpstr>
      <vt:lpstr>Empty Number Line </vt:lpstr>
      <vt:lpstr>Key Maths Skills - Operations</vt:lpstr>
      <vt:lpstr>Key Numeracy Concepts for Learning Addition and Subtraction</vt:lpstr>
      <vt:lpstr>Strategies for Teaching Multiplication and Division</vt:lpstr>
      <vt:lpstr>In Summary</vt:lpstr>
      <vt:lpstr>Thank You</vt:lpstr>
    </vt:vector>
  </TitlesOfParts>
  <Company>Kent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Dyscalculia Awareness</dc:title>
  <dc:creator>Cartwright, Sophie - EY EPA</dc:creator>
  <cp:lastModifiedBy>Liz ROSS</cp:lastModifiedBy>
  <cp:revision>291</cp:revision>
  <cp:lastPrinted>2018-09-11T16:05:51Z</cp:lastPrinted>
  <dcterms:created xsi:type="dcterms:W3CDTF">2015-07-10T10:49:09Z</dcterms:created>
  <dcterms:modified xsi:type="dcterms:W3CDTF">2021-05-10T08:14:54Z</dcterms:modified>
</cp:coreProperties>
</file>