
<file path=[Content_Types].xml><?xml version="1.0" encoding="utf-8"?>
<Types xmlns="http://schemas.openxmlformats.org/package/2006/content-types">
  <Default Extension="png" ContentType="image/png"/>
  <Default Extension="m4a" ContentType="audio/mp4"/>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Lst>
  <p:sldSz cx="12192000" cy="6858000"/>
  <p:notesSz cx="6799263"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15" autoAdjust="0"/>
    <p:restoredTop sz="94660"/>
  </p:normalViewPr>
  <p:slideViewPr>
    <p:cSldViewPr snapToGrid="0">
      <p:cViewPr varScale="1">
        <p:scale>
          <a:sx n="73" d="100"/>
          <a:sy n="73" d="100"/>
        </p:scale>
        <p:origin x="60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3EE56B65-ABAA-461E-B9CA-E189CE37B3E5}" type="datetimeFigureOut">
              <a:rPr lang="en-GB" smtClean="0"/>
              <a:t>26/11/2020</a:t>
            </a:fld>
            <a:endParaRPr lang="en-GB"/>
          </a:p>
        </p:txBody>
      </p:sp>
      <p:sp>
        <p:nvSpPr>
          <p:cNvPr id="4" name="Slide Image Placeholder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97D1C13B-D8E2-4F53-B584-E6F1B12BB3B1}" type="slidenum">
              <a:rPr lang="en-GB" smtClean="0"/>
              <a:t>‹#›</a:t>
            </a:fld>
            <a:endParaRPr lang="en-GB"/>
          </a:p>
        </p:txBody>
      </p:sp>
    </p:spTree>
    <p:extLst>
      <p:ext uri="{BB962C8B-B14F-4D97-AF65-F5344CB8AC3E}">
        <p14:creationId xmlns:p14="http://schemas.microsoft.com/office/powerpoint/2010/main" val="144193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D1C13B-D8E2-4F53-B584-E6F1B12BB3B1}" type="slidenum">
              <a:rPr lang="en-GB" smtClean="0"/>
              <a:t>1</a:t>
            </a:fld>
            <a:endParaRPr lang="en-GB"/>
          </a:p>
        </p:txBody>
      </p:sp>
    </p:spTree>
    <p:extLst>
      <p:ext uri="{BB962C8B-B14F-4D97-AF65-F5344CB8AC3E}">
        <p14:creationId xmlns:p14="http://schemas.microsoft.com/office/powerpoint/2010/main" val="170889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D1C13B-D8E2-4F53-B584-E6F1B12BB3B1}" type="slidenum">
              <a:rPr lang="en-GB" smtClean="0"/>
              <a:t>10</a:t>
            </a:fld>
            <a:endParaRPr lang="en-GB"/>
          </a:p>
        </p:txBody>
      </p:sp>
    </p:spTree>
    <p:extLst>
      <p:ext uri="{BB962C8B-B14F-4D97-AF65-F5344CB8AC3E}">
        <p14:creationId xmlns:p14="http://schemas.microsoft.com/office/powerpoint/2010/main" val="1312706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D1C13B-D8E2-4F53-B584-E6F1B12BB3B1}" type="slidenum">
              <a:rPr lang="en-GB" smtClean="0"/>
              <a:t>11</a:t>
            </a:fld>
            <a:endParaRPr lang="en-GB"/>
          </a:p>
        </p:txBody>
      </p:sp>
    </p:spTree>
    <p:extLst>
      <p:ext uri="{BB962C8B-B14F-4D97-AF65-F5344CB8AC3E}">
        <p14:creationId xmlns:p14="http://schemas.microsoft.com/office/powerpoint/2010/main" val="1647590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D1C13B-D8E2-4F53-B584-E6F1B12BB3B1}" type="slidenum">
              <a:rPr lang="en-GB" smtClean="0"/>
              <a:t>12</a:t>
            </a:fld>
            <a:endParaRPr lang="en-GB"/>
          </a:p>
        </p:txBody>
      </p:sp>
    </p:spTree>
    <p:extLst>
      <p:ext uri="{BB962C8B-B14F-4D97-AF65-F5344CB8AC3E}">
        <p14:creationId xmlns:p14="http://schemas.microsoft.com/office/powerpoint/2010/main" val="2352868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D1C13B-D8E2-4F53-B584-E6F1B12BB3B1}" type="slidenum">
              <a:rPr lang="en-GB" smtClean="0"/>
              <a:t>13</a:t>
            </a:fld>
            <a:endParaRPr lang="en-GB"/>
          </a:p>
        </p:txBody>
      </p:sp>
    </p:spTree>
    <p:extLst>
      <p:ext uri="{BB962C8B-B14F-4D97-AF65-F5344CB8AC3E}">
        <p14:creationId xmlns:p14="http://schemas.microsoft.com/office/powerpoint/2010/main" val="4160552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D1C13B-D8E2-4F53-B584-E6F1B12BB3B1}" type="slidenum">
              <a:rPr lang="en-GB" smtClean="0"/>
              <a:t>14</a:t>
            </a:fld>
            <a:endParaRPr lang="en-GB"/>
          </a:p>
        </p:txBody>
      </p:sp>
    </p:spTree>
    <p:extLst>
      <p:ext uri="{BB962C8B-B14F-4D97-AF65-F5344CB8AC3E}">
        <p14:creationId xmlns:p14="http://schemas.microsoft.com/office/powerpoint/2010/main" val="3357568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D1C13B-D8E2-4F53-B584-E6F1B12BB3B1}" type="slidenum">
              <a:rPr lang="en-GB" smtClean="0"/>
              <a:t>15</a:t>
            </a:fld>
            <a:endParaRPr lang="en-GB"/>
          </a:p>
        </p:txBody>
      </p:sp>
    </p:spTree>
    <p:extLst>
      <p:ext uri="{BB962C8B-B14F-4D97-AF65-F5344CB8AC3E}">
        <p14:creationId xmlns:p14="http://schemas.microsoft.com/office/powerpoint/2010/main" val="1187816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D1C13B-D8E2-4F53-B584-E6F1B12BB3B1}" type="slidenum">
              <a:rPr lang="en-GB" smtClean="0"/>
              <a:t>16</a:t>
            </a:fld>
            <a:endParaRPr lang="en-GB"/>
          </a:p>
        </p:txBody>
      </p:sp>
    </p:spTree>
    <p:extLst>
      <p:ext uri="{BB962C8B-B14F-4D97-AF65-F5344CB8AC3E}">
        <p14:creationId xmlns:p14="http://schemas.microsoft.com/office/powerpoint/2010/main" val="3487189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D1C13B-D8E2-4F53-B584-E6F1B12BB3B1}" type="slidenum">
              <a:rPr lang="en-GB" smtClean="0"/>
              <a:t>17</a:t>
            </a:fld>
            <a:endParaRPr lang="en-GB"/>
          </a:p>
        </p:txBody>
      </p:sp>
    </p:spTree>
    <p:extLst>
      <p:ext uri="{BB962C8B-B14F-4D97-AF65-F5344CB8AC3E}">
        <p14:creationId xmlns:p14="http://schemas.microsoft.com/office/powerpoint/2010/main" val="5500198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D1C13B-D8E2-4F53-B584-E6F1B12BB3B1}" type="slidenum">
              <a:rPr lang="en-GB" smtClean="0"/>
              <a:t>18</a:t>
            </a:fld>
            <a:endParaRPr lang="en-GB"/>
          </a:p>
        </p:txBody>
      </p:sp>
    </p:spTree>
    <p:extLst>
      <p:ext uri="{BB962C8B-B14F-4D97-AF65-F5344CB8AC3E}">
        <p14:creationId xmlns:p14="http://schemas.microsoft.com/office/powerpoint/2010/main" val="25410205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D1C13B-D8E2-4F53-B584-E6F1B12BB3B1}" type="slidenum">
              <a:rPr lang="en-GB" smtClean="0"/>
              <a:t>19</a:t>
            </a:fld>
            <a:endParaRPr lang="en-GB"/>
          </a:p>
        </p:txBody>
      </p:sp>
    </p:spTree>
    <p:extLst>
      <p:ext uri="{BB962C8B-B14F-4D97-AF65-F5344CB8AC3E}">
        <p14:creationId xmlns:p14="http://schemas.microsoft.com/office/powerpoint/2010/main" val="2300269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D1C13B-D8E2-4F53-B584-E6F1B12BB3B1}" type="slidenum">
              <a:rPr lang="en-GB" smtClean="0"/>
              <a:t>2</a:t>
            </a:fld>
            <a:endParaRPr lang="en-GB"/>
          </a:p>
        </p:txBody>
      </p:sp>
    </p:spTree>
    <p:extLst>
      <p:ext uri="{BB962C8B-B14F-4D97-AF65-F5344CB8AC3E}">
        <p14:creationId xmlns:p14="http://schemas.microsoft.com/office/powerpoint/2010/main" val="1114367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D1C13B-D8E2-4F53-B584-E6F1B12BB3B1}" type="slidenum">
              <a:rPr lang="en-GB" smtClean="0"/>
              <a:t>20</a:t>
            </a:fld>
            <a:endParaRPr lang="en-GB"/>
          </a:p>
        </p:txBody>
      </p:sp>
    </p:spTree>
    <p:extLst>
      <p:ext uri="{BB962C8B-B14F-4D97-AF65-F5344CB8AC3E}">
        <p14:creationId xmlns:p14="http://schemas.microsoft.com/office/powerpoint/2010/main" val="29548865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D1C13B-D8E2-4F53-B584-E6F1B12BB3B1}" type="slidenum">
              <a:rPr lang="en-GB" smtClean="0"/>
              <a:t>21</a:t>
            </a:fld>
            <a:endParaRPr lang="en-GB"/>
          </a:p>
        </p:txBody>
      </p:sp>
    </p:spTree>
    <p:extLst>
      <p:ext uri="{BB962C8B-B14F-4D97-AF65-F5344CB8AC3E}">
        <p14:creationId xmlns:p14="http://schemas.microsoft.com/office/powerpoint/2010/main" val="21268476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D1C13B-D8E2-4F53-B584-E6F1B12BB3B1}" type="slidenum">
              <a:rPr lang="en-GB" smtClean="0"/>
              <a:t>22</a:t>
            </a:fld>
            <a:endParaRPr lang="en-GB"/>
          </a:p>
        </p:txBody>
      </p:sp>
    </p:spTree>
    <p:extLst>
      <p:ext uri="{BB962C8B-B14F-4D97-AF65-F5344CB8AC3E}">
        <p14:creationId xmlns:p14="http://schemas.microsoft.com/office/powerpoint/2010/main" val="17615279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D1C13B-D8E2-4F53-B584-E6F1B12BB3B1}" type="slidenum">
              <a:rPr lang="en-GB" smtClean="0"/>
              <a:t>23</a:t>
            </a:fld>
            <a:endParaRPr lang="en-GB"/>
          </a:p>
        </p:txBody>
      </p:sp>
    </p:spTree>
    <p:extLst>
      <p:ext uri="{BB962C8B-B14F-4D97-AF65-F5344CB8AC3E}">
        <p14:creationId xmlns:p14="http://schemas.microsoft.com/office/powerpoint/2010/main" val="14862184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D1C13B-D8E2-4F53-B584-E6F1B12BB3B1}" type="slidenum">
              <a:rPr lang="en-GB" smtClean="0"/>
              <a:t>24</a:t>
            </a:fld>
            <a:endParaRPr lang="en-GB"/>
          </a:p>
        </p:txBody>
      </p:sp>
    </p:spTree>
    <p:extLst>
      <p:ext uri="{BB962C8B-B14F-4D97-AF65-F5344CB8AC3E}">
        <p14:creationId xmlns:p14="http://schemas.microsoft.com/office/powerpoint/2010/main" val="8319103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D1C13B-D8E2-4F53-B584-E6F1B12BB3B1}" type="slidenum">
              <a:rPr lang="en-GB" smtClean="0"/>
              <a:t>25</a:t>
            </a:fld>
            <a:endParaRPr lang="en-GB"/>
          </a:p>
        </p:txBody>
      </p:sp>
    </p:spTree>
    <p:extLst>
      <p:ext uri="{BB962C8B-B14F-4D97-AF65-F5344CB8AC3E}">
        <p14:creationId xmlns:p14="http://schemas.microsoft.com/office/powerpoint/2010/main" val="16620544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D1C13B-D8E2-4F53-B584-E6F1B12BB3B1}" type="slidenum">
              <a:rPr lang="en-GB" smtClean="0"/>
              <a:t>26</a:t>
            </a:fld>
            <a:endParaRPr lang="en-GB"/>
          </a:p>
        </p:txBody>
      </p:sp>
    </p:spTree>
    <p:extLst>
      <p:ext uri="{BB962C8B-B14F-4D97-AF65-F5344CB8AC3E}">
        <p14:creationId xmlns:p14="http://schemas.microsoft.com/office/powerpoint/2010/main" val="38574718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D1C13B-D8E2-4F53-B584-E6F1B12BB3B1}" type="slidenum">
              <a:rPr lang="en-GB" smtClean="0"/>
              <a:t>27</a:t>
            </a:fld>
            <a:endParaRPr lang="en-GB"/>
          </a:p>
        </p:txBody>
      </p:sp>
    </p:spTree>
    <p:extLst>
      <p:ext uri="{BB962C8B-B14F-4D97-AF65-F5344CB8AC3E}">
        <p14:creationId xmlns:p14="http://schemas.microsoft.com/office/powerpoint/2010/main" val="6622515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D1C13B-D8E2-4F53-B584-E6F1B12BB3B1}" type="slidenum">
              <a:rPr lang="en-GB" smtClean="0"/>
              <a:t>28</a:t>
            </a:fld>
            <a:endParaRPr lang="en-GB"/>
          </a:p>
        </p:txBody>
      </p:sp>
    </p:spTree>
    <p:extLst>
      <p:ext uri="{BB962C8B-B14F-4D97-AF65-F5344CB8AC3E}">
        <p14:creationId xmlns:p14="http://schemas.microsoft.com/office/powerpoint/2010/main" val="8039190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Essence of</a:t>
            </a:r>
          </a:p>
          <a:p>
            <a:pPr eaLnBrk="1" hangingPunct="1">
              <a:spcBef>
                <a:spcPct val="0"/>
              </a:spcBef>
            </a:pPr>
            <a:endParaRPr lang="en-GB" altLang="en-US" smtClean="0"/>
          </a:p>
          <a:p>
            <a:pPr eaLnBrk="1" hangingPunct="1">
              <a:spcBef>
                <a:spcPct val="0"/>
              </a:spcBef>
            </a:pPr>
            <a:r>
              <a:rPr lang="en-GB" altLang="en-US" smtClean="0"/>
              <a:t>Intensive Interaction……Special Time….Identiplay</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A0D309-314D-467C-8B2B-8C5635F679FA}"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09844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D1C13B-D8E2-4F53-B584-E6F1B12BB3B1}" type="slidenum">
              <a:rPr lang="en-GB" smtClean="0"/>
              <a:t>3</a:t>
            </a:fld>
            <a:endParaRPr lang="en-GB"/>
          </a:p>
        </p:txBody>
      </p:sp>
    </p:spTree>
    <p:extLst>
      <p:ext uri="{BB962C8B-B14F-4D97-AF65-F5344CB8AC3E}">
        <p14:creationId xmlns:p14="http://schemas.microsoft.com/office/powerpoint/2010/main" val="30239112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smtClean="0"/>
              <a:t>Ps. Note try not to use an object that is the child’s fascination</a:t>
            </a: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00AF429-E40E-4FA4-8F07-A3F3F5A0B871}"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1083002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D1C13B-D8E2-4F53-B584-E6F1B12BB3B1}" type="slidenum">
              <a:rPr lang="en-GB" smtClean="0"/>
              <a:t>31</a:t>
            </a:fld>
            <a:endParaRPr lang="en-GB"/>
          </a:p>
        </p:txBody>
      </p:sp>
    </p:spTree>
    <p:extLst>
      <p:ext uri="{BB962C8B-B14F-4D97-AF65-F5344CB8AC3E}">
        <p14:creationId xmlns:p14="http://schemas.microsoft.com/office/powerpoint/2010/main" val="30636209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D1C13B-D8E2-4F53-B584-E6F1B12BB3B1}" type="slidenum">
              <a:rPr lang="en-GB" smtClean="0"/>
              <a:t>32</a:t>
            </a:fld>
            <a:endParaRPr lang="en-GB"/>
          </a:p>
        </p:txBody>
      </p:sp>
    </p:spTree>
    <p:extLst>
      <p:ext uri="{BB962C8B-B14F-4D97-AF65-F5344CB8AC3E}">
        <p14:creationId xmlns:p14="http://schemas.microsoft.com/office/powerpoint/2010/main" val="11155027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smtClean="0"/>
              <a:t>To teach play itself…for e.g. children with autism</a:t>
            </a:r>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2EEFA3-C72F-4BE4-9561-64D268AC24CA}"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6133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D1C13B-D8E2-4F53-B584-E6F1B12BB3B1}" type="slidenum">
              <a:rPr lang="en-GB" smtClean="0"/>
              <a:t>34</a:t>
            </a:fld>
            <a:endParaRPr lang="en-GB"/>
          </a:p>
        </p:txBody>
      </p:sp>
    </p:spTree>
    <p:extLst>
      <p:ext uri="{BB962C8B-B14F-4D97-AF65-F5344CB8AC3E}">
        <p14:creationId xmlns:p14="http://schemas.microsoft.com/office/powerpoint/2010/main" val="31199571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D1C13B-D8E2-4F53-B584-E6F1B12BB3B1}" type="slidenum">
              <a:rPr lang="en-GB" smtClean="0"/>
              <a:t>35</a:t>
            </a:fld>
            <a:endParaRPr lang="en-GB"/>
          </a:p>
        </p:txBody>
      </p:sp>
    </p:spTree>
    <p:extLst>
      <p:ext uri="{BB962C8B-B14F-4D97-AF65-F5344CB8AC3E}">
        <p14:creationId xmlns:p14="http://schemas.microsoft.com/office/powerpoint/2010/main" val="699331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C6C39-CF7B-4BA8-8A1B-5762507D04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8577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22006-4408-4482-8C9A-1940392CBB2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02332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D1C13B-D8E2-4F53-B584-E6F1B12BB3B1}" type="slidenum">
              <a:rPr lang="en-GB" smtClean="0"/>
              <a:t>38</a:t>
            </a:fld>
            <a:endParaRPr lang="en-GB"/>
          </a:p>
        </p:txBody>
      </p:sp>
    </p:spTree>
    <p:extLst>
      <p:ext uri="{BB962C8B-B14F-4D97-AF65-F5344CB8AC3E}">
        <p14:creationId xmlns:p14="http://schemas.microsoft.com/office/powerpoint/2010/main" val="18400650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D1C13B-D8E2-4F53-B584-E6F1B12BB3B1}" type="slidenum">
              <a:rPr lang="en-GB" smtClean="0"/>
              <a:t>39</a:t>
            </a:fld>
            <a:endParaRPr lang="en-GB"/>
          </a:p>
        </p:txBody>
      </p:sp>
    </p:spTree>
    <p:extLst>
      <p:ext uri="{BB962C8B-B14F-4D97-AF65-F5344CB8AC3E}">
        <p14:creationId xmlns:p14="http://schemas.microsoft.com/office/powerpoint/2010/main" val="1913825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D1C13B-D8E2-4F53-B584-E6F1B12BB3B1}" type="slidenum">
              <a:rPr lang="en-GB" smtClean="0"/>
              <a:t>4</a:t>
            </a:fld>
            <a:endParaRPr lang="en-GB"/>
          </a:p>
        </p:txBody>
      </p:sp>
    </p:spTree>
    <p:extLst>
      <p:ext uri="{BB962C8B-B14F-4D97-AF65-F5344CB8AC3E}">
        <p14:creationId xmlns:p14="http://schemas.microsoft.com/office/powerpoint/2010/main" val="31845891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D1C13B-D8E2-4F53-B584-E6F1B12BB3B1}" type="slidenum">
              <a:rPr lang="en-GB" smtClean="0"/>
              <a:t>40</a:t>
            </a:fld>
            <a:endParaRPr lang="en-GB"/>
          </a:p>
        </p:txBody>
      </p:sp>
    </p:spTree>
    <p:extLst>
      <p:ext uri="{BB962C8B-B14F-4D97-AF65-F5344CB8AC3E}">
        <p14:creationId xmlns:p14="http://schemas.microsoft.com/office/powerpoint/2010/main" val="3762028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D1C13B-D8E2-4F53-B584-E6F1B12BB3B1}" type="slidenum">
              <a:rPr lang="en-GB" smtClean="0"/>
              <a:t>5</a:t>
            </a:fld>
            <a:endParaRPr lang="en-GB"/>
          </a:p>
        </p:txBody>
      </p:sp>
    </p:spTree>
    <p:extLst>
      <p:ext uri="{BB962C8B-B14F-4D97-AF65-F5344CB8AC3E}">
        <p14:creationId xmlns:p14="http://schemas.microsoft.com/office/powerpoint/2010/main" val="671753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D1C13B-D8E2-4F53-B584-E6F1B12BB3B1}" type="slidenum">
              <a:rPr lang="en-GB" smtClean="0"/>
              <a:t>6</a:t>
            </a:fld>
            <a:endParaRPr lang="en-GB"/>
          </a:p>
        </p:txBody>
      </p:sp>
    </p:spTree>
    <p:extLst>
      <p:ext uri="{BB962C8B-B14F-4D97-AF65-F5344CB8AC3E}">
        <p14:creationId xmlns:p14="http://schemas.microsoft.com/office/powerpoint/2010/main" val="3122154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smtClean="0">
                <a:ea typeface="ＭＳ Ｐゴシック" panose="020B0600070205080204" pitchFamily="34" charset="-128"/>
              </a:rPr>
              <a:t>Play lays the foundation for literacy. Through play children learn to make and practise new sounds. They try out new vocabulary, on their own or with friends, and exercise their imagination through storytelling.</a:t>
            </a:r>
          </a:p>
          <a:p>
            <a:pPr eaLnBrk="1" hangingPunct="1"/>
            <a:r>
              <a:rPr lang="en-GB" altLang="en-US" smtClean="0">
                <a:ea typeface="ＭＳ Ｐゴシック" panose="020B0600070205080204" pitchFamily="34" charset="-128"/>
              </a:rPr>
              <a:t>Play is learning. Play nurtures development and fulfils a baby’s inborn need to learn. Play takes many forms, from shaking a rattle to peek-a-boo to hide-and-seek. Play can be done by a child alone, with another child, in a group or with an adult.</a:t>
            </a:r>
          </a:p>
          <a:p>
            <a:pPr eaLnBrk="1" hangingPunct="1"/>
            <a:r>
              <a:rPr lang="en-GB" altLang="en-US" smtClean="0">
                <a:ea typeface="ＭＳ Ｐゴシック" panose="020B0600070205080204" pitchFamily="34" charset="-128"/>
              </a:rPr>
              <a:t> Play encourages adults to communicate with the children in their lives. Adults support play by giving children the opportunity to engage in play, by knowing when not to intervene, and when to intervene</a:t>
            </a:r>
          </a:p>
          <a:p>
            <a:pPr eaLnBrk="1" hangingPunct="1"/>
            <a:endParaRPr lang="en-GB" altLang="en-US" smtClean="0"/>
          </a:p>
          <a:p>
            <a:pPr eaLnBrk="1" hangingPunct="1"/>
            <a:r>
              <a:rPr lang="en-GB" altLang="en-US" smtClean="0">
                <a:ea typeface="ＭＳ Ｐゴシック" panose="020B0600070205080204" pitchFamily="34" charset="-128"/>
              </a:rPr>
              <a:t>Play gives children the chance to be spontaneous. You may think your child should be rolling the truck on the ground but that doesn’t mean that truck is not equally useful as a stacking toy.</a:t>
            </a:r>
          </a:p>
          <a:p>
            <a:pPr eaLnBrk="1" hangingPunct="1"/>
            <a:r>
              <a:rPr lang="en-GB" altLang="en-US" smtClean="0">
                <a:ea typeface="ＭＳ Ｐゴシック" panose="020B0600070205080204" pitchFamily="34" charset="-128"/>
              </a:rPr>
              <a:t>Play gives children choice. Having enough toys or activities to choose from will allow children to express themselves.</a:t>
            </a:r>
          </a:p>
          <a:p>
            <a:pPr eaLnBrk="1" hangingPunct="1"/>
            <a:r>
              <a:rPr lang="en-GB" altLang="en-US" smtClean="0">
                <a:ea typeface="ＭＳ Ｐゴシック" panose="020B0600070205080204" pitchFamily="34" charset="-128"/>
              </a:rPr>
              <a:t>Play gives children space. To practise physical movement, balance and to test their own limits.</a:t>
            </a:r>
          </a:p>
          <a:p>
            <a:pPr eaLnBrk="1" hangingPunct="1"/>
            <a:endParaRPr lang="en-GB" altLang="en-US" smtClean="0"/>
          </a:p>
          <a:p>
            <a:pPr eaLnBrk="1" hangingPunct="1"/>
            <a:r>
              <a:rPr lang="en-GB" altLang="en-US" smtClean="0">
                <a:ea typeface="ＭＳ Ｐゴシック" panose="020B0600070205080204" pitchFamily="34" charset="-128"/>
              </a:rPr>
              <a:t>Play gives adults the chance to learn how to play again. One of the most challenging parts of play is incorporating yourself in it.</a:t>
            </a:r>
          </a:p>
          <a:p>
            <a:pPr eaLnBrk="1" hangingPunct="1"/>
            <a:r>
              <a:rPr lang="en-GB" altLang="en-US" smtClean="0">
                <a:ea typeface="ＭＳ Ｐゴシック" panose="020B0600070205080204" pitchFamily="34" charset="-128"/>
              </a:rPr>
              <a:t>Play allows adults to learn their child’s body language. Knowing when you should incorporate yourself in your child’s play is key.</a:t>
            </a:r>
          </a:p>
          <a:p>
            <a:pPr eaLnBrk="1" hangingPunct="1"/>
            <a:r>
              <a:rPr lang="en-GB" altLang="en-US" smtClean="0">
                <a:ea typeface="ＭＳ Ｐゴシック" panose="020B0600070205080204" pitchFamily="34" charset="-128"/>
              </a:rPr>
              <a:t> Play teaches adults patience and understanding.  If you do choose to join in your child’s play make sure that you do not try to take it over and force incorporation of your ultimate learning objectives into their play. Structured adult-led activities have their time and place but remember to allow for time for children to control and decide their own play</a:t>
            </a:r>
          </a:p>
          <a:p>
            <a:pPr eaLnBrk="1" hangingPunct="1"/>
            <a:endParaRPr lang="en-GB" altLang="en-US" smtClean="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88384E9-D936-4923-BBE8-1409C39805B7}"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64911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D1C13B-D8E2-4F53-B584-E6F1B12BB3B1}" type="slidenum">
              <a:rPr lang="en-GB" smtClean="0"/>
              <a:t>8</a:t>
            </a:fld>
            <a:endParaRPr lang="en-GB"/>
          </a:p>
        </p:txBody>
      </p:sp>
    </p:spTree>
    <p:extLst>
      <p:ext uri="{BB962C8B-B14F-4D97-AF65-F5344CB8AC3E}">
        <p14:creationId xmlns:p14="http://schemas.microsoft.com/office/powerpoint/2010/main" val="3513169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D1C13B-D8E2-4F53-B584-E6F1B12BB3B1}" type="slidenum">
              <a:rPr lang="en-GB" smtClean="0"/>
              <a:t>9</a:t>
            </a:fld>
            <a:endParaRPr lang="en-GB"/>
          </a:p>
        </p:txBody>
      </p:sp>
    </p:spTree>
    <p:extLst>
      <p:ext uri="{BB962C8B-B14F-4D97-AF65-F5344CB8AC3E}">
        <p14:creationId xmlns:p14="http://schemas.microsoft.com/office/powerpoint/2010/main" val="4072496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endParaRPr lang="en-GB" altLang="en-US"/>
          </a:p>
        </p:txBody>
      </p:sp>
      <p:sp>
        <p:nvSpPr>
          <p:cNvPr id="5" name="Footer Placeholder 4"/>
          <p:cNvSpPr>
            <a:spLocks noGrp="1"/>
          </p:cNvSpPr>
          <p:nvPr>
            <p:ph type="ftr" sz="quarter" idx="11"/>
          </p:nvPr>
        </p:nvSpPr>
        <p:spPr/>
        <p:txBody>
          <a:bodyPr/>
          <a:lstStyle>
            <a:lvl1pPr>
              <a:defRPr/>
            </a:lvl1pPr>
          </a:lstStyle>
          <a:p>
            <a:pPr>
              <a:defRPr/>
            </a:pPr>
            <a:endParaRPr lang="en-GB" altLang="en-US"/>
          </a:p>
        </p:txBody>
      </p:sp>
      <p:sp>
        <p:nvSpPr>
          <p:cNvPr id="6" name="Slide Number Placeholder 5"/>
          <p:cNvSpPr>
            <a:spLocks noGrp="1"/>
          </p:cNvSpPr>
          <p:nvPr>
            <p:ph type="sldNum" sz="quarter" idx="12"/>
          </p:nvPr>
        </p:nvSpPr>
        <p:spPr/>
        <p:txBody>
          <a:bodyPr/>
          <a:lstStyle>
            <a:lvl1pPr>
              <a:defRPr/>
            </a:lvl1pPr>
          </a:lstStyle>
          <a:p>
            <a:pPr>
              <a:defRPr/>
            </a:pPr>
            <a:fld id="{2DD34A1A-278A-47E3-B56C-66C2A52653D5}" type="slidenum">
              <a:rPr lang="en-GB" altLang="en-US"/>
              <a:pPr>
                <a:defRPr/>
              </a:pPr>
              <a:t>‹#›</a:t>
            </a:fld>
            <a:endParaRPr lang="en-GB" altLang="en-US"/>
          </a:p>
        </p:txBody>
      </p:sp>
    </p:spTree>
    <p:extLst>
      <p:ext uri="{BB962C8B-B14F-4D97-AF65-F5344CB8AC3E}">
        <p14:creationId xmlns:p14="http://schemas.microsoft.com/office/powerpoint/2010/main" val="3572118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GB" altLang="en-US"/>
          </a:p>
        </p:txBody>
      </p:sp>
      <p:sp>
        <p:nvSpPr>
          <p:cNvPr id="5" name="Footer Placeholder 4"/>
          <p:cNvSpPr>
            <a:spLocks noGrp="1"/>
          </p:cNvSpPr>
          <p:nvPr>
            <p:ph type="ftr" sz="quarter" idx="11"/>
          </p:nvPr>
        </p:nvSpPr>
        <p:spPr/>
        <p:txBody>
          <a:bodyPr/>
          <a:lstStyle>
            <a:lvl1pPr>
              <a:defRPr/>
            </a:lvl1pPr>
          </a:lstStyle>
          <a:p>
            <a:pPr>
              <a:defRPr/>
            </a:pPr>
            <a:endParaRPr lang="en-GB" altLang="en-US"/>
          </a:p>
        </p:txBody>
      </p:sp>
      <p:sp>
        <p:nvSpPr>
          <p:cNvPr id="6" name="Slide Number Placeholder 5"/>
          <p:cNvSpPr>
            <a:spLocks noGrp="1"/>
          </p:cNvSpPr>
          <p:nvPr>
            <p:ph type="sldNum" sz="quarter" idx="12"/>
          </p:nvPr>
        </p:nvSpPr>
        <p:spPr/>
        <p:txBody>
          <a:bodyPr/>
          <a:lstStyle>
            <a:lvl1pPr>
              <a:defRPr/>
            </a:lvl1pPr>
          </a:lstStyle>
          <a:p>
            <a:pPr>
              <a:defRPr/>
            </a:pPr>
            <a:fld id="{6FFE441A-3B53-49A6-9CE7-7D5DA006CB20}" type="slidenum">
              <a:rPr lang="en-GB" altLang="en-US"/>
              <a:pPr>
                <a:defRPr/>
              </a:pPr>
              <a:t>‹#›</a:t>
            </a:fld>
            <a:endParaRPr lang="en-GB" altLang="en-US"/>
          </a:p>
        </p:txBody>
      </p:sp>
    </p:spTree>
    <p:extLst>
      <p:ext uri="{BB962C8B-B14F-4D97-AF65-F5344CB8AC3E}">
        <p14:creationId xmlns:p14="http://schemas.microsoft.com/office/powerpoint/2010/main" val="3735991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GB" altLang="en-US"/>
          </a:p>
        </p:txBody>
      </p:sp>
      <p:sp>
        <p:nvSpPr>
          <p:cNvPr id="5" name="Footer Placeholder 4"/>
          <p:cNvSpPr>
            <a:spLocks noGrp="1"/>
          </p:cNvSpPr>
          <p:nvPr>
            <p:ph type="ftr" sz="quarter" idx="11"/>
          </p:nvPr>
        </p:nvSpPr>
        <p:spPr/>
        <p:txBody>
          <a:bodyPr/>
          <a:lstStyle>
            <a:lvl1pPr>
              <a:defRPr/>
            </a:lvl1pPr>
          </a:lstStyle>
          <a:p>
            <a:pPr>
              <a:defRPr/>
            </a:pPr>
            <a:endParaRPr lang="en-GB" altLang="en-US"/>
          </a:p>
        </p:txBody>
      </p:sp>
      <p:sp>
        <p:nvSpPr>
          <p:cNvPr id="6" name="Slide Number Placeholder 5"/>
          <p:cNvSpPr>
            <a:spLocks noGrp="1"/>
          </p:cNvSpPr>
          <p:nvPr>
            <p:ph type="sldNum" sz="quarter" idx="12"/>
          </p:nvPr>
        </p:nvSpPr>
        <p:spPr/>
        <p:txBody>
          <a:bodyPr/>
          <a:lstStyle>
            <a:lvl1pPr>
              <a:defRPr/>
            </a:lvl1pPr>
          </a:lstStyle>
          <a:p>
            <a:pPr>
              <a:defRPr/>
            </a:pPr>
            <a:fld id="{0233C80C-F970-469B-BB19-8F587A50BE8E}" type="slidenum">
              <a:rPr lang="en-GB" altLang="en-US"/>
              <a:pPr>
                <a:defRPr/>
              </a:pPr>
              <a:t>‹#›</a:t>
            </a:fld>
            <a:endParaRPr lang="en-GB" altLang="en-US"/>
          </a:p>
        </p:txBody>
      </p:sp>
    </p:spTree>
    <p:extLst>
      <p:ext uri="{BB962C8B-B14F-4D97-AF65-F5344CB8AC3E}">
        <p14:creationId xmlns:p14="http://schemas.microsoft.com/office/powerpoint/2010/main" val="2851618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GB" altLang="en-US"/>
          </a:p>
        </p:txBody>
      </p:sp>
      <p:sp>
        <p:nvSpPr>
          <p:cNvPr id="5" name="Footer Placeholder 4"/>
          <p:cNvSpPr>
            <a:spLocks noGrp="1"/>
          </p:cNvSpPr>
          <p:nvPr>
            <p:ph type="ftr" sz="quarter" idx="11"/>
          </p:nvPr>
        </p:nvSpPr>
        <p:spPr/>
        <p:txBody>
          <a:bodyPr/>
          <a:lstStyle>
            <a:lvl1pPr>
              <a:defRPr/>
            </a:lvl1pPr>
          </a:lstStyle>
          <a:p>
            <a:pPr>
              <a:defRPr/>
            </a:pPr>
            <a:endParaRPr lang="en-GB" altLang="en-US"/>
          </a:p>
        </p:txBody>
      </p:sp>
      <p:sp>
        <p:nvSpPr>
          <p:cNvPr id="6" name="Slide Number Placeholder 5"/>
          <p:cNvSpPr>
            <a:spLocks noGrp="1"/>
          </p:cNvSpPr>
          <p:nvPr>
            <p:ph type="sldNum" sz="quarter" idx="12"/>
          </p:nvPr>
        </p:nvSpPr>
        <p:spPr/>
        <p:txBody>
          <a:bodyPr/>
          <a:lstStyle>
            <a:lvl1pPr>
              <a:defRPr/>
            </a:lvl1pPr>
          </a:lstStyle>
          <a:p>
            <a:pPr>
              <a:defRPr/>
            </a:pPr>
            <a:fld id="{4C479500-EE87-4690-B9CD-28DAA981F6DF}" type="slidenum">
              <a:rPr lang="en-GB" altLang="en-US"/>
              <a:pPr>
                <a:defRPr/>
              </a:pPr>
              <a:t>‹#›</a:t>
            </a:fld>
            <a:endParaRPr lang="en-GB" altLang="en-US"/>
          </a:p>
        </p:txBody>
      </p:sp>
    </p:spTree>
    <p:extLst>
      <p:ext uri="{BB962C8B-B14F-4D97-AF65-F5344CB8AC3E}">
        <p14:creationId xmlns:p14="http://schemas.microsoft.com/office/powerpoint/2010/main" val="1952442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endParaRPr lang="en-GB" altLang="en-US"/>
          </a:p>
        </p:txBody>
      </p:sp>
      <p:sp>
        <p:nvSpPr>
          <p:cNvPr id="5" name="Footer Placeholder 4"/>
          <p:cNvSpPr>
            <a:spLocks noGrp="1"/>
          </p:cNvSpPr>
          <p:nvPr>
            <p:ph type="ftr" sz="quarter" idx="11"/>
          </p:nvPr>
        </p:nvSpPr>
        <p:spPr/>
        <p:txBody>
          <a:bodyPr/>
          <a:lstStyle>
            <a:lvl1pPr>
              <a:defRPr/>
            </a:lvl1pPr>
          </a:lstStyle>
          <a:p>
            <a:pPr>
              <a:defRPr/>
            </a:pPr>
            <a:endParaRPr lang="en-GB" altLang="en-US"/>
          </a:p>
        </p:txBody>
      </p:sp>
      <p:sp>
        <p:nvSpPr>
          <p:cNvPr id="6" name="Slide Number Placeholder 5"/>
          <p:cNvSpPr>
            <a:spLocks noGrp="1"/>
          </p:cNvSpPr>
          <p:nvPr>
            <p:ph type="sldNum" sz="quarter" idx="12"/>
          </p:nvPr>
        </p:nvSpPr>
        <p:spPr/>
        <p:txBody>
          <a:bodyPr/>
          <a:lstStyle>
            <a:lvl1pPr>
              <a:defRPr/>
            </a:lvl1pPr>
          </a:lstStyle>
          <a:p>
            <a:pPr>
              <a:defRPr/>
            </a:pPr>
            <a:fld id="{7CEBAAC5-32DC-4328-A96A-E1CAA6B42218}" type="slidenum">
              <a:rPr lang="en-GB" altLang="en-US"/>
              <a:pPr>
                <a:defRPr/>
              </a:pPr>
              <a:t>‹#›</a:t>
            </a:fld>
            <a:endParaRPr lang="en-GB" altLang="en-US"/>
          </a:p>
        </p:txBody>
      </p:sp>
    </p:spTree>
    <p:extLst>
      <p:ext uri="{BB962C8B-B14F-4D97-AF65-F5344CB8AC3E}">
        <p14:creationId xmlns:p14="http://schemas.microsoft.com/office/powerpoint/2010/main" val="1056160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endParaRPr lang="en-GB" altLang="en-US"/>
          </a:p>
        </p:txBody>
      </p:sp>
      <p:sp>
        <p:nvSpPr>
          <p:cNvPr id="6" name="Footer Placeholder 4"/>
          <p:cNvSpPr>
            <a:spLocks noGrp="1"/>
          </p:cNvSpPr>
          <p:nvPr>
            <p:ph type="ftr" sz="quarter" idx="11"/>
          </p:nvPr>
        </p:nvSpPr>
        <p:spPr/>
        <p:txBody>
          <a:bodyPr/>
          <a:lstStyle>
            <a:lvl1pPr>
              <a:defRPr/>
            </a:lvl1pPr>
          </a:lstStyle>
          <a:p>
            <a:pPr>
              <a:defRPr/>
            </a:pPr>
            <a:endParaRPr lang="en-GB" altLang="en-US"/>
          </a:p>
        </p:txBody>
      </p:sp>
      <p:sp>
        <p:nvSpPr>
          <p:cNvPr id="7" name="Slide Number Placeholder 5"/>
          <p:cNvSpPr>
            <a:spLocks noGrp="1"/>
          </p:cNvSpPr>
          <p:nvPr>
            <p:ph type="sldNum" sz="quarter" idx="12"/>
          </p:nvPr>
        </p:nvSpPr>
        <p:spPr/>
        <p:txBody>
          <a:bodyPr/>
          <a:lstStyle>
            <a:lvl1pPr>
              <a:defRPr/>
            </a:lvl1pPr>
          </a:lstStyle>
          <a:p>
            <a:pPr>
              <a:defRPr/>
            </a:pPr>
            <a:fld id="{C887A5FD-01BE-4B2B-8C7C-BB03C198DB5B}" type="slidenum">
              <a:rPr lang="en-GB" altLang="en-US"/>
              <a:pPr>
                <a:defRPr/>
              </a:pPr>
              <a:t>‹#›</a:t>
            </a:fld>
            <a:endParaRPr lang="en-GB" altLang="en-US"/>
          </a:p>
        </p:txBody>
      </p:sp>
    </p:spTree>
    <p:extLst>
      <p:ext uri="{BB962C8B-B14F-4D97-AF65-F5344CB8AC3E}">
        <p14:creationId xmlns:p14="http://schemas.microsoft.com/office/powerpoint/2010/main" val="4209316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endParaRPr lang="en-GB" altLang="en-US"/>
          </a:p>
        </p:txBody>
      </p:sp>
      <p:sp>
        <p:nvSpPr>
          <p:cNvPr id="8" name="Footer Placeholder 4"/>
          <p:cNvSpPr>
            <a:spLocks noGrp="1"/>
          </p:cNvSpPr>
          <p:nvPr>
            <p:ph type="ftr" sz="quarter" idx="11"/>
          </p:nvPr>
        </p:nvSpPr>
        <p:spPr/>
        <p:txBody>
          <a:bodyPr/>
          <a:lstStyle>
            <a:lvl1pPr>
              <a:defRPr/>
            </a:lvl1pPr>
          </a:lstStyle>
          <a:p>
            <a:pPr>
              <a:defRPr/>
            </a:pPr>
            <a:endParaRPr lang="en-GB" altLang="en-US"/>
          </a:p>
        </p:txBody>
      </p:sp>
      <p:sp>
        <p:nvSpPr>
          <p:cNvPr id="9" name="Slide Number Placeholder 5"/>
          <p:cNvSpPr>
            <a:spLocks noGrp="1"/>
          </p:cNvSpPr>
          <p:nvPr>
            <p:ph type="sldNum" sz="quarter" idx="12"/>
          </p:nvPr>
        </p:nvSpPr>
        <p:spPr/>
        <p:txBody>
          <a:bodyPr/>
          <a:lstStyle>
            <a:lvl1pPr>
              <a:defRPr/>
            </a:lvl1pPr>
          </a:lstStyle>
          <a:p>
            <a:pPr>
              <a:defRPr/>
            </a:pPr>
            <a:fld id="{F8F9E98E-1C8E-49B4-9881-A402D8C3205F}" type="slidenum">
              <a:rPr lang="en-GB" altLang="en-US"/>
              <a:pPr>
                <a:defRPr/>
              </a:pPr>
              <a:t>‹#›</a:t>
            </a:fld>
            <a:endParaRPr lang="en-GB" altLang="en-US"/>
          </a:p>
        </p:txBody>
      </p:sp>
    </p:spTree>
    <p:extLst>
      <p:ext uri="{BB962C8B-B14F-4D97-AF65-F5344CB8AC3E}">
        <p14:creationId xmlns:p14="http://schemas.microsoft.com/office/powerpoint/2010/main" val="3836974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endParaRPr lang="en-GB" altLang="en-US"/>
          </a:p>
        </p:txBody>
      </p:sp>
      <p:sp>
        <p:nvSpPr>
          <p:cNvPr id="4" name="Footer Placeholder 4"/>
          <p:cNvSpPr>
            <a:spLocks noGrp="1"/>
          </p:cNvSpPr>
          <p:nvPr>
            <p:ph type="ftr" sz="quarter" idx="11"/>
          </p:nvPr>
        </p:nvSpPr>
        <p:spPr/>
        <p:txBody>
          <a:bodyPr/>
          <a:lstStyle>
            <a:lvl1pPr>
              <a:defRPr/>
            </a:lvl1pPr>
          </a:lstStyle>
          <a:p>
            <a:pPr>
              <a:defRPr/>
            </a:pPr>
            <a:endParaRPr lang="en-GB" altLang="en-US"/>
          </a:p>
        </p:txBody>
      </p:sp>
      <p:sp>
        <p:nvSpPr>
          <p:cNvPr id="5" name="Slide Number Placeholder 5"/>
          <p:cNvSpPr>
            <a:spLocks noGrp="1"/>
          </p:cNvSpPr>
          <p:nvPr>
            <p:ph type="sldNum" sz="quarter" idx="12"/>
          </p:nvPr>
        </p:nvSpPr>
        <p:spPr/>
        <p:txBody>
          <a:bodyPr/>
          <a:lstStyle>
            <a:lvl1pPr>
              <a:defRPr/>
            </a:lvl1pPr>
          </a:lstStyle>
          <a:p>
            <a:pPr>
              <a:defRPr/>
            </a:pPr>
            <a:fld id="{BE45142E-A40C-4D0E-87C3-BA7E02BC9B96}" type="slidenum">
              <a:rPr lang="en-GB" altLang="en-US"/>
              <a:pPr>
                <a:defRPr/>
              </a:pPr>
              <a:t>‹#›</a:t>
            </a:fld>
            <a:endParaRPr lang="en-GB" altLang="en-US"/>
          </a:p>
        </p:txBody>
      </p:sp>
    </p:spTree>
    <p:extLst>
      <p:ext uri="{BB962C8B-B14F-4D97-AF65-F5344CB8AC3E}">
        <p14:creationId xmlns:p14="http://schemas.microsoft.com/office/powerpoint/2010/main" val="4076921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GB" altLang="en-US"/>
          </a:p>
        </p:txBody>
      </p:sp>
      <p:sp>
        <p:nvSpPr>
          <p:cNvPr id="3" name="Footer Placeholder 4"/>
          <p:cNvSpPr>
            <a:spLocks noGrp="1"/>
          </p:cNvSpPr>
          <p:nvPr>
            <p:ph type="ftr" sz="quarter" idx="11"/>
          </p:nvPr>
        </p:nvSpPr>
        <p:spPr/>
        <p:txBody>
          <a:bodyPr/>
          <a:lstStyle>
            <a:lvl1pPr>
              <a:defRPr/>
            </a:lvl1pPr>
          </a:lstStyle>
          <a:p>
            <a:pPr>
              <a:defRPr/>
            </a:pPr>
            <a:endParaRPr lang="en-GB" altLang="en-US"/>
          </a:p>
        </p:txBody>
      </p:sp>
      <p:sp>
        <p:nvSpPr>
          <p:cNvPr id="4" name="Slide Number Placeholder 5"/>
          <p:cNvSpPr>
            <a:spLocks noGrp="1"/>
          </p:cNvSpPr>
          <p:nvPr>
            <p:ph type="sldNum" sz="quarter" idx="12"/>
          </p:nvPr>
        </p:nvSpPr>
        <p:spPr/>
        <p:txBody>
          <a:bodyPr/>
          <a:lstStyle>
            <a:lvl1pPr>
              <a:defRPr/>
            </a:lvl1pPr>
          </a:lstStyle>
          <a:p>
            <a:pPr>
              <a:defRPr/>
            </a:pPr>
            <a:fld id="{48C1D207-7E57-4917-91CE-7C20CF9F57FA}" type="slidenum">
              <a:rPr lang="en-GB" altLang="en-US"/>
              <a:pPr>
                <a:defRPr/>
              </a:pPr>
              <a:t>‹#›</a:t>
            </a:fld>
            <a:endParaRPr lang="en-GB" altLang="en-US"/>
          </a:p>
        </p:txBody>
      </p:sp>
    </p:spTree>
    <p:extLst>
      <p:ext uri="{BB962C8B-B14F-4D97-AF65-F5344CB8AC3E}">
        <p14:creationId xmlns:p14="http://schemas.microsoft.com/office/powerpoint/2010/main" val="80921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endParaRPr lang="en-GB" altLang="en-US"/>
          </a:p>
        </p:txBody>
      </p:sp>
      <p:sp>
        <p:nvSpPr>
          <p:cNvPr id="6" name="Footer Placeholder 4"/>
          <p:cNvSpPr>
            <a:spLocks noGrp="1"/>
          </p:cNvSpPr>
          <p:nvPr>
            <p:ph type="ftr" sz="quarter" idx="11"/>
          </p:nvPr>
        </p:nvSpPr>
        <p:spPr/>
        <p:txBody>
          <a:bodyPr/>
          <a:lstStyle>
            <a:lvl1pPr>
              <a:defRPr/>
            </a:lvl1pPr>
          </a:lstStyle>
          <a:p>
            <a:pPr>
              <a:defRPr/>
            </a:pPr>
            <a:endParaRPr lang="en-GB" altLang="en-US"/>
          </a:p>
        </p:txBody>
      </p:sp>
      <p:sp>
        <p:nvSpPr>
          <p:cNvPr id="7" name="Slide Number Placeholder 5"/>
          <p:cNvSpPr>
            <a:spLocks noGrp="1"/>
          </p:cNvSpPr>
          <p:nvPr>
            <p:ph type="sldNum" sz="quarter" idx="12"/>
          </p:nvPr>
        </p:nvSpPr>
        <p:spPr/>
        <p:txBody>
          <a:bodyPr/>
          <a:lstStyle>
            <a:lvl1pPr>
              <a:defRPr/>
            </a:lvl1pPr>
          </a:lstStyle>
          <a:p>
            <a:pPr>
              <a:defRPr/>
            </a:pPr>
            <a:fld id="{2FBC55F7-8968-406D-95D6-933793842077}" type="slidenum">
              <a:rPr lang="en-GB" altLang="en-US"/>
              <a:pPr>
                <a:defRPr/>
              </a:pPr>
              <a:t>‹#›</a:t>
            </a:fld>
            <a:endParaRPr lang="en-GB" altLang="en-US"/>
          </a:p>
        </p:txBody>
      </p:sp>
    </p:spTree>
    <p:extLst>
      <p:ext uri="{BB962C8B-B14F-4D97-AF65-F5344CB8AC3E}">
        <p14:creationId xmlns:p14="http://schemas.microsoft.com/office/powerpoint/2010/main" val="459047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smtClean="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endParaRPr lang="en-GB" altLang="en-US"/>
          </a:p>
        </p:txBody>
      </p:sp>
      <p:sp>
        <p:nvSpPr>
          <p:cNvPr id="6" name="Footer Placeholder 4"/>
          <p:cNvSpPr>
            <a:spLocks noGrp="1"/>
          </p:cNvSpPr>
          <p:nvPr>
            <p:ph type="ftr" sz="quarter" idx="11"/>
          </p:nvPr>
        </p:nvSpPr>
        <p:spPr/>
        <p:txBody>
          <a:bodyPr/>
          <a:lstStyle>
            <a:lvl1pPr>
              <a:defRPr/>
            </a:lvl1pPr>
          </a:lstStyle>
          <a:p>
            <a:pPr>
              <a:defRPr/>
            </a:pPr>
            <a:endParaRPr lang="en-GB" altLang="en-US"/>
          </a:p>
        </p:txBody>
      </p:sp>
      <p:sp>
        <p:nvSpPr>
          <p:cNvPr id="7" name="Slide Number Placeholder 5"/>
          <p:cNvSpPr>
            <a:spLocks noGrp="1"/>
          </p:cNvSpPr>
          <p:nvPr>
            <p:ph type="sldNum" sz="quarter" idx="12"/>
          </p:nvPr>
        </p:nvSpPr>
        <p:spPr/>
        <p:txBody>
          <a:bodyPr/>
          <a:lstStyle>
            <a:lvl1pPr>
              <a:defRPr/>
            </a:lvl1pPr>
          </a:lstStyle>
          <a:p>
            <a:pPr>
              <a:defRPr/>
            </a:pPr>
            <a:fld id="{BDEBDE67-A39B-48B3-8F22-4E8344673CCA}" type="slidenum">
              <a:rPr lang="en-GB" altLang="en-US"/>
              <a:pPr>
                <a:defRPr/>
              </a:pPr>
              <a:t>‹#›</a:t>
            </a:fld>
            <a:endParaRPr lang="en-GB" altLang="en-US"/>
          </a:p>
        </p:txBody>
      </p:sp>
    </p:spTree>
    <p:extLst>
      <p:ext uri="{BB962C8B-B14F-4D97-AF65-F5344CB8AC3E}">
        <p14:creationId xmlns:p14="http://schemas.microsoft.com/office/powerpoint/2010/main" val="397870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3"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GB"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GB"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3624B3A7-DB94-4A01-A912-A2CF6E2ABC5A}" type="slidenum">
              <a:rPr lang="en-GB" altLang="en-US"/>
              <a:pPr>
                <a:defRPr/>
              </a:pPr>
              <a:t>‹#›</a:t>
            </a:fld>
            <a:endParaRPr lang="en-GB" altLang="en-US"/>
          </a:p>
        </p:txBody>
      </p:sp>
    </p:spTree>
    <p:extLst>
      <p:ext uri="{BB962C8B-B14F-4D97-AF65-F5344CB8AC3E}">
        <p14:creationId xmlns:p14="http://schemas.microsoft.com/office/powerpoint/2010/main" val="25177517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2.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2.png"/><Relationship Id="rId2" Type="http://schemas.microsoft.com/office/2007/relationships/media" Target="../media/media10.m4a"/><Relationship Id="rId1" Type="http://schemas.openxmlformats.org/officeDocument/2006/relationships/tags" Target="../tags/tag10.xml"/><Relationship Id="rId6" Type="http://schemas.openxmlformats.org/officeDocument/2006/relationships/image" Target="../media/image1.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1.m4a"/><Relationship Id="rId7" Type="http://schemas.openxmlformats.org/officeDocument/2006/relationships/image" Target="../media/image1.png"/><Relationship Id="rId2" Type="http://schemas.microsoft.com/office/2007/relationships/media" Target="../media/media11.m4a"/><Relationship Id="rId1" Type="http://schemas.openxmlformats.org/officeDocument/2006/relationships/tags" Target="../tags/tag11.xml"/><Relationship Id="rId6" Type="http://schemas.openxmlformats.org/officeDocument/2006/relationships/image" Target="../media/image6.wmf"/><Relationship Id="rId5" Type="http://schemas.openxmlformats.org/officeDocument/2006/relationships/notesSlide" Target="../notesSlides/notesSlide11.xml"/><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2.png"/><Relationship Id="rId2" Type="http://schemas.microsoft.com/office/2007/relationships/media" Target="../media/media12.m4a"/><Relationship Id="rId1" Type="http://schemas.openxmlformats.org/officeDocument/2006/relationships/tags" Target="../tags/tag12.xml"/><Relationship Id="rId6" Type="http://schemas.openxmlformats.org/officeDocument/2006/relationships/image" Target="../media/image1.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2.png"/><Relationship Id="rId2" Type="http://schemas.microsoft.com/office/2007/relationships/media" Target="../media/media13.m4a"/><Relationship Id="rId1" Type="http://schemas.openxmlformats.org/officeDocument/2006/relationships/tags" Target="../tags/tag13.xml"/><Relationship Id="rId6" Type="http://schemas.openxmlformats.org/officeDocument/2006/relationships/image" Target="../media/image1.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2.png"/><Relationship Id="rId2" Type="http://schemas.microsoft.com/office/2007/relationships/media" Target="../media/media14.m4a"/><Relationship Id="rId1" Type="http://schemas.openxmlformats.org/officeDocument/2006/relationships/tags" Target="../tags/tag14.xml"/><Relationship Id="rId6" Type="http://schemas.openxmlformats.org/officeDocument/2006/relationships/image" Target="../media/image1.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5.m4a"/><Relationship Id="rId7" Type="http://schemas.openxmlformats.org/officeDocument/2006/relationships/image" Target="../media/image1.png"/><Relationship Id="rId2" Type="http://schemas.microsoft.com/office/2007/relationships/media" Target="../media/media15.m4a"/><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2.png"/><Relationship Id="rId2" Type="http://schemas.microsoft.com/office/2007/relationships/media" Target="../media/media16.m4a"/><Relationship Id="rId1" Type="http://schemas.openxmlformats.org/officeDocument/2006/relationships/tags" Target="../tags/tag16.xml"/><Relationship Id="rId6" Type="http://schemas.openxmlformats.org/officeDocument/2006/relationships/image" Target="../media/image1.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2.png"/><Relationship Id="rId2" Type="http://schemas.microsoft.com/office/2007/relationships/media" Target="../media/media17.m4a"/><Relationship Id="rId1" Type="http://schemas.openxmlformats.org/officeDocument/2006/relationships/tags" Target="../tags/tag17.xml"/><Relationship Id="rId6" Type="http://schemas.openxmlformats.org/officeDocument/2006/relationships/image" Target="../media/image1.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2.png"/><Relationship Id="rId2" Type="http://schemas.microsoft.com/office/2007/relationships/media" Target="../media/media18.m4a"/><Relationship Id="rId1" Type="http://schemas.openxmlformats.org/officeDocument/2006/relationships/tags" Target="../tags/tag18.xml"/><Relationship Id="rId6" Type="http://schemas.openxmlformats.org/officeDocument/2006/relationships/image" Target="../media/image1.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2.png"/><Relationship Id="rId2" Type="http://schemas.microsoft.com/office/2007/relationships/media" Target="../media/media19.m4a"/><Relationship Id="rId1" Type="http://schemas.openxmlformats.org/officeDocument/2006/relationships/tags" Target="../tags/tag19.xml"/><Relationship Id="rId6" Type="http://schemas.openxmlformats.org/officeDocument/2006/relationships/image" Target="../media/image1.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m4a"/><Relationship Id="rId7" Type="http://schemas.openxmlformats.org/officeDocument/2006/relationships/image" Target="../media/image1.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3.jpe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2.png"/><Relationship Id="rId2" Type="http://schemas.microsoft.com/office/2007/relationships/media" Target="../media/media20.m4a"/><Relationship Id="rId1" Type="http://schemas.openxmlformats.org/officeDocument/2006/relationships/tags" Target="../tags/tag20.xml"/><Relationship Id="rId6" Type="http://schemas.openxmlformats.org/officeDocument/2006/relationships/image" Target="../media/image1.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2.png"/><Relationship Id="rId2" Type="http://schemas.microsoft.com/office/2007/relationships/media" Target="../media/media21.m4a"/><Relationship Id="rId1" Type="http://schemas.openxmlformats.org/officeDocument/2006/relationships/tags" Target="../tags/tag21.xml"/><Relationship Id="rId6" Type="http://schemas.openxmlformats.org/officeDocument/2006/relationships/image" Target="../media/image1.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7" Type="http://schemas.openxmlformats.org/officeDocument/2006/relationships/image" Target="../media/image2.png"/><Relationship Id="rId2" Type="http://schemas.microsoft.com/office/2007/relationships/media" Target="../media/media22.m4a"/><Relationship Id="rId1" Type="http://schemas.openxmlformats.org/officeDocument/2006/relationships/tags" Target="../tags/tag22.xml"/><Relationship Id="rId6" Type="http://schemas.openxmlformats.org/officeDocument/2006/relationships/image" Target="../media/image1.pn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3.m4a"/><Relationship Id="rId7" Type="http://schemas.openxmlformats.org/officeDocument/2006/relationships/image" Target="../media/image1.png"/><Relationship Id="rId2" Type="http://schemas.microsoft.com/office/2007/relationships/media" Target="../media/media23.m4a"/><Relationship Id="rId1" Type="http://schemas.openxmlformats.org/officeDocument/2006/relationships/tags" Target="../tags/tag23.xml"/><Relationship Id="rId6" Type="http://schemas.openxmlformats.org/officeDocument/2006/relationships/image" Target="../media/image8.png"/><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7" Type="http://schemas.openxmlformats.org/officeDocument/2006/relationships/image" Target="../media/image2.png"/><Relationship Id="rId2" Type="http://schemas.microsoft.com/office/2007/relationships/media" Target="../media/media24.m4a"/><Relationship Id="rId1" Type="http://schemas.openxmlformats.org/officeDocument/2006/relationships/tags" Target="../tags/tag24.xml"/><Relationship Id="rId6" Type="http://schemas.openxmlformats.org/officeDocument/2006/relationships/image" Target="../media/image1.png"/><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7" Type="http://schemas.openxmlformats.org/officeDocument/2006/relationships/image" Target="../media/image2.png"/><Relationship Id="rId2" Type="http://schemas.microsoft.com/office/2007/relationships/media" Target="../media/media25.m4a"/><Relationship Id="rId1" Type="http://schemas.openxmlformats.org/officeDocument/2006/relationships/tags" Target="../tags/tag25.xml"/><Relationship Id="rId6" Type="http://schemas.openxmlformats.org/officeDocument/2006/relationships/image" Target="../media/image1.png"/><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7" Type="http://schemas.openxmlformats.org/officeDocument/2006/relationships/image" Target="../media/image2.png"/><Relationship Id="rId2" Type="http://schemas.microsoft.com/office/2007/relationships/media" Target="../media/media26.m4a"/><Relationship Id="rId1" Type="http://schemas.openxmlformats.org/officeDocument/2006/relationships/tags" Target="../tags/tag26.xml"/><Relationship Id="rId6" Type="http://schemas.openxmlformats.org/officeDocument/2006/relationships/image" Target="../media/image1.png"/><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7" Type="http://schemas.openxmlformats.org/officeDocument/2006/relationships/image" Target="../media/image2.png"/><Relationship Id="rId2" Type="http://schemas.microsoft.com/office/2007/relationships/media" Target="../media/media27.m4a"/><Relationship Id="rId1" Type="http://schemas.openxmlformats.org/officeDocument/2006/relationships/tags" Target="../tags/tag27.xml"/><Relationship Id="rId6" Type="http://schemas.openxmlformats.org/officeDocument/2006/relationships/image" Target="../media/image1.png"/><Relationship Id="rId5" Type="http://schemas.openxmlformats.org/officeDocument/2006/relationships/notesSlide" Target="../notesSlides/notesSlide27.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audio" Target="../media/media28.m4a"/><Relationship Id="rId7" Type="http://schemas.openxmlformats.org/officeDocument/2006/relationships/image" Target="../media/image2.png"/><Relationship Id="rId2" Type="http://schemas.microsoft.com/office/2007/relationships/media" Target="../media/media28.m4a"/><Relationship Id="rId1" Type="http://schemas.openxmlformats.org/officeDocument/2006/relationships/tags" Target="../tags/tag28.xml"/><Relationship Id="rId6" Type="http://schemas.openxmlformats.org/officeDocument/2006/relationships/image" Target="../media/image1.png"/><Relationship Id="rId5" Type="http://schemas.openxmlformats.org/officeDocument/2006/relationships/notesSlide" Target="../notesSlides/notesSlide28.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audio" Target="../media/media29.m4a"/><Relationship Id="rId7" Type="http://schemas.openxmlformats.org/officeDocument/2006/relationships/image" Target="../media/image2.png"/><Relationship Id="rId2" Type="http://schemas.microsoft.com/office/2007/relationships/media" Target="../media/media29.m4a"/><Relationship Id="rId1" Type="http://schemas.openxmlformats.org/officeDocument/2006/relationships/tags" Target="../tags/tag29.xml"/><Relationship Id="rId6" Type="http://schemas.openxmlformats.org/officeDocument/2006/relationships/image" Target="../media/image1.png"/><Relationship Id="rId5" Type="http://schemas.openxmlformats.org/officeDocument/2006/relationships/notesSlide" Target="../notesSlides/notesSlide29.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3.m4a"/><Relationship Id="rId7" Type="http://schemas.openxmlformats.org/officeDocument/2006/relationships/image" Target="../media/image1.png"/><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media30.m4a"/><Relationship Id="rId7" Type="http://schemas.openxmlformats.org/officeDocument/2006/relationships/image" Target="../media/image2.png"/><Relationship Id="rId2" Type="http://schemas.microsoft.com/office/2007/relationships/media" Target="../media/media30.m4a"/><Relationship Id="rId1" Type="http://schemas.openxmlformats.org/officeDocument/2006/relationships/tags" Target="../tags/tag30.xml"/><Relationship Id="rId6" Type="http://schemas.openxmlformats.org/officeDocument/2006/relationships/image" Target="../media/image1.png"/><Relationship Id="rId5" Type="http://schemas.openxmlformats.org/officeDocument/2006/relationships/notesSlide" Target="../notesSlides/notesSlide30.xml"/><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audio" Target="../media/media31.m4a"/><Relationship Id="rId7" Type="http://schemas.openxmlformats.org/officeDocument/2006/relationships/image" Target="../media/image2.png"/><Relationship Id="rId2" Type="http://schemas.microsoft.com/office/2007/relationships/media" Target="../media/media31.m4a"/><Relationship Id="rId1" Type="http://schemas.openxmlformats.org/officeDocument/2006/relationships/tags" Target="../tags/tag31.xml"/><Relationship Id="rId6" Type="http://schemas.openxmlformats.org/officeDocument/2006/relationships/image" Target="../media/image1.png"/><Relationship Id="rId5" Type="http://schemas.openxmlformats.org/officeDocument/2006/relationships/notesSlide" Target="../notesSlides/notesSlide31.xml"/><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audio" Target="../media/media32.m4a"/><Relationship Id="rId7" Type="http://schemas.openxmlformats.org/officeDocument/2006/relationships/image" Target="../media/image2.png"/><Relationship Id="rId2" Type="http://schemas.microsoft.com/office/2007/relationships/media" Target="../media/media32.m4a"/><Relationship Id="rId1" Type="http://schemas.openxmlformats.org/officeDocument/2006/relationships/tags" Target="../tags/tag32.xml"/><Relationship Id="rId6" Type="http://schemas.openxmlformats.org/officeDocument/2006/relationships/image" Target="../media/image1.png"/><Relationship Id="rId5" Type="http://schemas.openxmlformats.org/officeDocument/2006/relationships/notesSlide" Target="../notesSlides/notesSlide32.xml"/><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audio" Target="../media/media33.m4a"/><Relationship Id="rId7" Type="http://schemas.openxmlformats.org/officeDocument/2006/relationships/image" Target="../media/image2.png"/><Relationship Id="rId2" Type="http://schemas.microsoft.com/office/2007/relationships/media" Target="../media/media33.m4a"/><Relationship Id="rId1" Type="http://schemas.openxmlformats.org/officeDocument/2006/relationships/tags" Target="../tags/tag33.xml"/><Relationship Id="rId6" Type="http://schemas.openxmlformats.org/officeDocument/2006/relationships/image" Target="../media/image1.png"/><Relationship Id="rId5" Type="http://schemas.openxmlformats.org/officeDocument/2006/relationships/notesSlide" Target="../notesSlides/notesSlide33.xml"/><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34.m4a"/><Relationship Id="rId7" Type="http://schemas.openxmlformats.org/officeDocument/2006/relationships/image" Target="../media/image1.png"/><Relationship Id="rId2" Type="http://schemas.microsoft.com/office/2007/relationships/media" Target="../media/media34.m4a"/><Relationship Id="rId1" Type="http://schemas.openxmlformats.org/officeDocument/2006/relationships/tags" Target="../tags/tag34.xml"/><Relationship Id="rId6" Type="http://schemas.openxmlformats.org/officeDocument/2006/relationships/image" Target="../media/image9.png"/><Relationship Id="rId5" Type="http://schemas.openxmlformats.org/officeDocument/2006/relationships/notesSlide" Target="../notesSlides/notesSlide34.xml"/><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35.m4a"/><Relationship Id="rId7" Type="http://schemas.openxmlformats.org/officeDocument/2006/relationships/image" Target="../media/image1.png"/><Relationship Id="rId2" Type="http://schemas.microsoft.com/office/2007/relationships/media" Target="../media/media35.m4a"/><Relationship Id="rId1" Type="http://schemas.openxmlformats.org/officeDocument/2006/relationships/tags" Target="../tags/tag35.xml"/><Relationship Id="rId6" Type="http://schemas.openxmlformats.org/officeDocument/2006/relationships/image" Target="../media/image10.png"/><Relationship Id="rId5" Type="http://schemas.openxmlformats.org/officeDocument/2006/relationships/notesSlide" Target="../notesSlides/notesSlide35.xml"/><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audio" Target="../media/media36.m4a"/><Relationship Id="rId7" Type="http://schemas.openxmlformats.org/officeDocument/2006/relationships/image" Target="../media/image2.png"/><Relationship Id="rId2" Type="http://schemas.microsoft.com/office/2007/relationships/media" Target="../media/media36.m4a"/><Relationship Id="rId1" Type="http://schemas.openxmlformats.org/officeDocument/2006/relationships/tags" Target="../tags/tag36.xml"/><Relationship Id="rId6" Type="http://schemas.openxmlformats.org/officeDocument/2006/relationships/image" Target="../media/image1.png"/><Relationship Id="rId5" Type="http://schemas.openxmlformats.org/officeDocument/2006/relationships/notesSlide" Target="../notesSlides/notesSlide36.xml"/><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audio" Target="../media/media37.m4a"/><Relationship Id="rId7" Type="http://schemas.openxmlformats.org/officeDocument/2006/relationships/image" Target="../media/image2.png"/><Relationship Id="rId2" Type="http://schemas.microsoft.com/office/2007/relationships/media" Target="../media/media37.m4a"/><Relationship Id="rId1" Type="http://schemas.openxmlformats.org/officeDocument/2006/relationships/tags" Target="../tags/tag37.xml"/><Relationship Id="rId6" Type="http://schemas.openxmlformats.org/officeDocument/2006/relationships/image" Target="../media/image1.png"/><Relationship Id="rId5" Type="http://schemas.openxmlformats.org/officeDocument/2006/relationships/notesSlide" Target="../notesSlides/notesSlide37.xml"/><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audio" Target="../media/media38.m4a"/><Relationship Id="rId7" Type="http://schemas.openxmlformats.org/officeDocument/2006/relationships/image" Target="../media/image2.png"/><Relationship Id="rId2" Type="http://schemas.microsoft.com/office/2007/relationships/media" Target="../media/media38.m4a"/><Relationship Id="rId1" Type="http://schemas.openxmlformats.org/officeDocument/2006/relationships/tags" Target="../tags/tag38.xml"/><Relationship Id="rId6" Type="http://schemas.openxmlformats.org/officeDocument/2006/relationships/image" Target="../media/image1.png"/><Relationship Id="rId5" Type="http://schemas.openxmlformats.org/officeDocument/2006/relationships/notesSlide" Target="../notesSlides/notesSlide38.xml"/><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audio" Target="../media/media39.m4a"/><Relationship Id="rId7" Type="http://schemas.openxmlformats.org/officeDocument/2006/relationships/image" Target="../media/image2.png"/><Relationship Id="rId2" Type="http://schemas.microsoft.com/office/2007/relationships/media" Target="../media/media39.m4a"/><Relationship Id="rId1" Type="http://schemas.openxmlformats.org/officeDocument/2006/relationships/tags" Target="../tags/tag39.xml"/><Relationship Id="rId6" Type="http://schemas.openxmlformats.org/officeDocument/2006/relationships/image" Target="../media/image1.png"/><Relationship Id="rId5" Type="http://schemas.openxmlformats.org/officeDocument/2006/relationships/notesSlide" Target="../notesSlides/notesSlide39.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2.png"/><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2.png"/><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1.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2.png"/><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image" Target="../media/image1.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2.png"/><Relationship Id="rId2" Type="http://schemas.microsoft.com/office/2007/relationships/media" Target="../media/media7.m4a"/><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8.m4a"/><Relationship Id="rId7" Type="http://schemas.openxmlformats.org/officeDocument/2006/relationships/image" Target="../media/image1.png"/><Relationship Id="rId2" Type="http://schemas.microsoft.com/office/2007/relationships/media" Target="../media/media8.m4a"/><Relationship Id="rId1" Type="http://schemas.openxmlformats.org/officeDocument/2006/relationships/tags" Target="../tags/tag8.xml"/><Relationship Id="rId6" Type="http://schemas.openxmlformats.org/officeDocument/2006/relationships/image" Target="../media/image5.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2.png"/><Relationship Id="rId2" Type="http://schemas.microsoft.com/office/2007/relationships/media" Target="../media/media9.m4a"/><Relationship Id="rId1" Type="http://schemas.openxmlformats.org/officeDocument/2006/relationships/tags" Target="../tags/tag9.xml"/><Relationship Id="rId6" Type="http://schemas.openxmlformats.org/officeDocument/2006/relationships/image" Target="../media/image1.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lstStyle/>
          <a:p>
            <a:pPr eaLnBrk="1" hangingPunct="1"/>
            <a:r>
              <a:rPr lang="en-GB" altLang="en-US" smtClean="0"/>
              <a:t>THE IMPORTANCE OF PLAY</a:t>
            </a:r>
          </a:p>
        </p:txBody>
      </p:sp>
      <p:sp>
        <p:nvSpPr>
          <p:cNvPr id="4099" name="Rectangle 3"/>
          <p:cNvSpPr>
            <a:spLocks noGrp="1" noChangeArrowheads="1"/>
          </p:cNvSpPr>
          <p:nvPr>
            <p:ph type="subTitle" idx="1"/>
          </p:nvPr>
        </p:nvSpPr>
        <p:spPr/>
        <p:txBody>
          <a:bodyPr/>
          <a:lstStyle/>
          <a:p>
            <a:pPr eaLnBrk="1" hangingPunct="1"/>
            <a:r>
              <a:rPr lang="en-GB" altLang="en-US" smtClean="0"/>
              <a:t>Canterbury STLS Early Years Team</a:t>
            </a:r>
          </a:p>
          <a:p>
            <a:pPr eaLnBrk="1" hangingPunct="1"/>
            <a:endParaRPr lang="en-GB" altLang="en-US" smtClean="0"/>
          </a:p>
          <a:p>
            <a:pPr eaLnBrk="1" hangingPunct="1"/>
            <a:r>
              <a:rPr lang="en-GB" altLang="en-US" smtClean="0"/>
              <a:t>Ali Goodsell &amp; Sue Fisher</a:t>
            </a:r>
          </a:p>
        </p:txBody>
      </p:sp>
      <p:pic>
        <p:nvPicPr>
          <p:cNvPr id="4100" name="Audio 3">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Audio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662369563"/>
      </p:ext>
    </p:extLst>
  </p:cSld>
  <p:clrMapOvr>
    <a:masterClrMapping/>
  </p:clrMapOvr>
  <p:transition spd="slow" advTm="228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p:txBody>
          <a:bodyPr/>
          <a:lstStyle/>
          <a:p>
            <a:pPr eaLnBrk="1" hangingPunct="1">
              <a:defRPr/>
            </a:pPr>
            <a:r>
              <a:rPr lang="en-GB" altLang="en-US" sz="3600" dirty="0">
                <a:latin typeface="+mn-lt"/>
              </a:rPr>
              <a:t>Learning Through Play</a:t>
            </a:r>
          </a:p>
        </p:txBody>
      </p:sp>
      <p:sp>
        <p:nvSpPr>
          <p:cNvPr id="16387" name="Rectangle 6"/>
          <p:cNvSpPr>
            <a:spLocks noGrp="1" noChangeArrowheads="1"/>
          </p:cNvSpPr>
          <p:nvPr>
            <p:ph idx="1"/>
          </p:nvPr>
        </p:nvSpPr>
        <p:spPr/>
        <p:txBody>
          <a:bodyPr/>
          <a:lstStyle/>
          <a:p>
            <a:pPr eaLnBrk="1" hangingPunct="1">
              <a:defRPr/>
            </a:pPr>
            <a:r>
              <a:rPr lang="en-GB" altLang="en-US" sz="2400" dirty="0"/>
              <a:t>We all learn best when highly motivated</a:t>
            </a:r>
          </a:p>
          <a:p>
            <a:pPr marL="0" indent="0" eaLnBrk="1" hangingPunct="1">
              <a:buNone/>
              <a:defRPr/>
            </a:pPr>
            <a:endParaRPr lang="en-GB" altLang="en-US" sz="1100" dirty="0"/>
          </a:p>
          <a:p>
            <a:pPr eaLnBrk="1" hangingPunct="1">
              <a:defRPr/>
            </a:pPr>
            <a:r>
              <a:rPr lang="en-GB" altLang="en-US" sz="2400" dirty="0"/>
              <a:t>Children are motivated by self chosen activities</a:t>
            </a:r>
          </a:p>
          <a:p>
            <a:pPr marL="0" indent="0" eaLnBrk="1" hangingPunct="1">
              <a:buNone/>
              <a:defRPr/>
            </a:pPr>
            <a:endParaRPr lang="en-GB" altLang="en-US" sz="1100" dirty="0"/>
          </a:p>
          <a:p>
            <a:pPr eaLnBrk="1" hangingPunct="1">
              <a:defRPr/>
            </a:pPr>
            <a:r>
              <a:rPr lang="en-GB" altLang="en-US" sz="2400" dirty="0"/>
              <a:t>They are likely to persist and problem solve on their own terms</a:t>
            </a:r>
          </a:p>
          <a:p>
            <a:pPr marL="0" indent="0" eaLnBrk="1" hangingPunct="1">
              <a:buNone/>
              <a:defRPr/>
            </a:pPr>
            <a:endParaRPr lang="en-GB" altLang="en-US" sz="1100" dirty="0"/>
          </a:p>
          <a:p>
            <a:pPr eaLnBrk="1" hangingPunct="1">
              <a:defRPr/>
            </a:pPr>
            <a:r>
              <a:rPr lang="en-GB" altLang="en-US" sz="2400" dirty="0"/>
              <a:t>Working to their level of understanding</a:t>
            </a:r>
          </a:p>
          <a:p>
            <a:pPr marL="0" indent="0" eaLnBrk="1" hangingPunct="1">
              <a:buNone/>
              <a:defRPr/>
            </a:pPr>
            <a:endParaRPr lang="en-GB" altLang="en-US" sz="1100" dirty="0"/>
          </a:p>
          <a:p>
            <a:pPr eaLnBrk="1" hangingPunct="1">
              <a:defRPr/>
            </a:pPr>
            <a:r>
              <a:rPr lang="en-GB" altLang="en-US" sz="2400" dirty="0"/>
              <a:t>More likely to remember self learnt skills</a:t>
            </a:r>
          </a:p>
          <a:p>
            <a:pPr eaLnBrk="1" hangingPunct="1">
              <a:buFont typeface="Wingdings" panose="05000000000000000000" pitchFamily="2" charset="2"/>
              <a:buNone/>
              <a:defRPr/>
            </a:pPr>
            <a:endParaRPr lang="en-GB" altLang="en-US" sz="2400" dirty="0"/>
          </a:p>
        </p:txBody>
      </p:sp>
      <p:pic>
        <p:nvPicPr>
          <p:cNvPr id="14340" name="Audio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Audio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677302592"/>
      </p:ext>
    </p:extLst>
  </p:cSld>
  <p:clrMapOvr>
    <a:masterClrMapping/>
  </p:clrMapOvr>
  <p:transition spd="slow" advTm="986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42" name="Slide Image Placeholder 1"/>
          <p:cNvPicPr>
            <a:picLocks noGrp="1" noRot="1" noChangeAspect="1"/>
          </p:cNvPicPr>
          <p:nvPr>
            <p:ph type="body" idx="4294967295"/>
          </p:nvPr>
        </p:nvPicPr>
        <p:blipFill>
          <a:blip r:embed="rId6" cstate="print">
            <a:extLst>
              <a:ext uri="{28A0092B-C50C-407E-A947-70E740481C1C}">
                <a14:useLocalDpi xmlns:a14="http://schemas.microsoft.com/office/drawing/2010/main" val="0"/>
              </a:ext>
            </a:extLst>
          </a:blip>
          <a:srcRect/>
          <a:stretch>
            <a:fillRect/>
          </a:stretch>
        </p:blipFill>
        <p:spPr>
          <a:xfrm>
            <a:off x="2208214" y="620714"/>
            <a:ext cx="7559675" cy="5976937"/>
          </a:xfrm>
          <a:ln w="12700">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3" name="Audio 1">
            <a:hlinkClick r:id="" action="ppaction://media"/>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Audio 2">
            <a:hlinkClick r:id="" action="ppaction://media"/>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334402801"/>
      </p:ext>
    </p:extLst>
  </p:cSld>
  <p:clrMapOvr>
    <a:masterClrMapping/>
  </p:clrMapOvr>
  <p:transition spd="slow" advTm="17507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defRPr/>
            </a:pPr>
            <a:r>
              <a:rPr lang="en-GB" altLang="en-US" sz="3600" dirty="0">
                <a:latin typeface="+mn-lt"/>
              </a:rPr>
              <a:t>Types of Play</a:t>
            </a:r>
          </a:p>
        </p:txBody>
      </p:sp>
      <p:sp>
        <p:nvSpPr>
          <p:cNvPr id="19459" name="Content Placeholder 2"/>
          <p:cNvSpPr>
            <a:spLocks noGrp="1"/>
          </p:cNvSpPr>
          <p:nvPr>
            <p:ph idx="1"/>
          </p:nvPr>
        </p:nvSpPr>
        <p:spPr/>
        <p:txBody>
          <a:bodyPr/>
          <a:lstStyle/>
          <a:p>
            <a:pPr eaLnBrk="1" hangingPunct="1">
              <a:defRPr/>
            </a:pPr>
            <a:r>
              <a:rPr lang="en-GB" altLang="en-US" sz="2400" dirty="0"/>
              <a:t>Exploratory play</a:t>
            </a:r>
          </a:p>
          <a:p>
            <a:pPr eaLnBrk="1" hangingPunct="1">
              <a:defRPr/>
            </a:pPr>
            <a:endParaRPr lang="en-GB" altLang="en-US" sz="1100" dirty="0"/>
          </a:p>
          <a:p>
            <a:pPr eaLnBrk="1" hangingPunct="1">
              <a:defRPr/>
            </a:pPr>
            <a:r>
              <a:rPr lang="en-GB" altLang="en-US" sz="2400" dirty="0"/>
              <a:t>Cause and effect play</a:t>
            </a:r>
          </a:p>
          <a:p>
            <a:pPr eaLnBrk="1" hangingPunct="1">
              <a:defRPr/>
            </a:pPr>
            <a:endParaRPr lang="en-GB" altLang="en-US" sz="1100" dirty="0"/>
          </a:p>
          <a:p>
            <a:pPr eaLnBrk="1" hangingPunct="1">
              <a:defRPr/>
            </a:pPr>
            <a:r>
              <a:rPr lang="en-GB" altLang="en-US" sz="2400" dirty="0"/>
              <a:t>Toy play (functional play)</a:t>
            </a:r>
          </a:p>
          <a:p>
            <a:pPr marL="0" indent="0" eaLnBrk="1" hangingPunct="1">
              <a:buNone/>
              <a:defRPr/>
            </a:pPr>
            <a:endParaRPr lang="en-GB" altLang="en-US" sz="1100" dirty="0"/>
          </a:p>
          <a:p>
            <a:pPr eaLnBrk="1" hangingPunct="1">
              <a:defRPr/>
            </a:pPr>
            <a:r>
              <a:rPr lang="en-GB" altLang="en-US" sz="2400" dirty="0"/>
              <a:t>Constructive play</a:t>
            </a:r>
          </a:p>
          <a:p>
            <a:pPr marL="0" indent="0" eaLnBrk="1" hangingPunct="1">
              <a:buNone/>
              <a:defRPr/>
            </a:pPr>
            <a:endParaRPr lang="en-GB" altLang="en-US" sz="1100" dirty="0"/>
          </a:p>
          <a:p>
            <a:pPr eaLnBrk="1" hangingPunct="1">
              <a:defRPr/>
            </a:pPr>
            <a:r>
              <a:rPr lang="en-GB" altLang="en-US" sz="2400" dirty="0"/>
              <a:t>Physical play</a:t>
            </a:r>
          </a:p>
          <a:p>
            <a:pPr marL="0" indent="0" eaLnBrk="1" hangingPunct="1">
              <a:buNone/>
              <a:defRPr/>
            </a:pPr>
            <a:endParaRPr lang="en-GB" altLang="en-US" sz="1100" dirty="0"/>
          </a:p>
          <a:p>
            <a:pPr eaLnBrk="1" hangingPunct="1">
              <a:defRPr/>
            </a:pPr>
            <a:r>
              <a:rPr lang="en-GB" altLang="en-US" sz="2400" dirty="0"/>
              <a:t>Pretend play</a:t>
            </a:r>
          </a:p>
        </p:txBody>
      </p:sp>
      <p:pic>
        <p:nvPicPr>
          <p:cNvPr id="16388" name="Audio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722634283"/>
      </p:ext>
    </p:extLst>
  </p:cSld>
  <p:clrMapOvr>
    <a:masterClrMapping/>
  </p:clrMapOvr>
  <p:transition spd="slow" advTm="23992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2152650" y="365125"/>
            <a:ext cx="7886700" cy="903288"/>
          </a:xfrm>
        </p:spPr>
        <p:txBody>
          <a:bodyPr/>
          <a:lstStyle/>
          <a:p>
            <a:pPr eaLnBrk="1" hangingPunct="1"/>
            <a:r>
              <a:rPr lang="en-GB" altLang="en-US" sz="3600"/>
              <a:t>Valuing Play</a:t>
            </a:r>
          </a:p>
        </p:txBody>
      </p:sp>
      <p:sp>
        <p:nvSpPr>
          <p:cNvPr id="20483" name="Content Placeholder 2"/>
          <p:cNvSpPr>
            <a:spLocks noGrp="1"/>
          </p:cNvSpPr>
          <p:nvPr>
            <p:ph idx="1"/>
          </p:nvPr>
        </p:nvSpPr>
        <p:spPr>
          <a:xfrm>
            <a:off x="1981200" y="1417639"/>
            <a:ext cx="8229600" cy="4708525"/>
          </a:xfrm>
        </p:spPr>
        <p:txBody>
          <a:bodyPr/>
          <a:lstStyle/>
          <a:p>
            <a:pPr eaLnBrk="1" hangingPunct="1">
              <a:defRPr/>
            </a:pPr>
            <a:r>
              <a:rPr lang="en-GB" altLang="en-US" sz="2400" dirty="0"/>
              <a:t>Playful interactions are essential for the development of attachment and bonding</a:t>
            </a:r>
          </a:p>
          <a:p>
            <a:pPr marL="0" indent="0" eaLnBrk="1" hangingPunct="1">
              <a:buNone/>
              <a:defRPr/>
            </a:pPr>
            <a:endParaRPr lang="en-GB" altLang="en-US" sz="1100" dirty="0"/>
          </a:p>
          <a:p>
            <a:pPr eaLnBrk="1" hangingPunct="1">
              <a:defRPr/>
            </a:pPr>
            <a:r>
              <a:rPr lang="en-GB" altLang="en-US" sz="2400" dirty="0"/>
              <a:t>There is a clear link between play and children’s social  &amp; emotional development</a:t>
            </a:r>
          </a:p>
          <a:p>
            <a:pPr marL="0" indent="0" eaLnBrk="1" hangingPunct="1">
              <a:buNone/>
              <a:defRPr/>
            </a:pPr>
            <a:endParaRPr lang="en-GB" altLang="en-US" sz="1100" dirty="0"/>
          </a:p>
          <a:p>
            <a:pPr eaLnBrk="1" hangingPunct="1">
              <a:defRPr/>
            </a:pPr>
            <a:r>
              <a:rPr lang="en-GB" altLang="en-US" sz="2400" dirty="0"/>
              <a:t>Play fosters curiosity, participation &amp; spontaneity</a:t>
            </a:r>
          </a:p>
          <a:p>
            <a:pPr marL="0" indent="0" eaLnBrk="1" hangingPunct="1">
              <a:buNone/>
              <a:defRPr/>
            </a:pPr>
            <a:endParaRPr lang="en-GB" altLang="en-US" sz="1100" dirty="0"/>
          </a:p>
          <a:p>
            <a:pPr eaLnBrk="1" hangingPunct="1">
              <a:defRPr/>
            </a:pPr>
            <a:r>
              <a:rPr lang="en-GB" altLang="en-US" sz="2400" dirty="0"/>
              <a:t>Play offers opportunities to develop interests and skills</a:t>
            </a:r>
          </a:p>
          <a:p>
            <a:pPr marL="0" indent="0" eaLnBrk="1" hangingPunct="1">
              <a:buNone/>
              <a:defRPr/>
            </a:pPr>
            <a:endParaRPr lang="en-GB" altLang="en-US" sz="1100" dirty="0"/>
          </a:p>
          <a:p>
            <a:pPr eaLnBrk="1" hangingPunct="1">
              <a:defRPr/>
            </a:pPr>
            <a:r>
              <a:rPr lang="en-GB" altLang="en-US" sz="2400" dirty="0"/>
              <a:t>Children need play in order to thrive</a:t>
            </a:r>
          </a:p>
        </p:txBody>
      </p:sp>
      <p:pic>
        <p:nvPicPr>
          <p:cNvPr id="17412" name="Audio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841670445"/>
      </p:ext>
    </p:extLst>
  </p:cSld>
  <p:clrMapOvr>
    <a:masterClrMapping/>
  </p:clrMapOvr>
  <p:transition spd="slow" advTm="1039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sz="3600" dirty="0">
                <a:latin typeface="+mn-lt"/>
              </a:rPr>
              <a:t>Characteristics of Effective Learning</a:t>
            </a:r>
          </a:p>
        </p:txBody>
      </p:sp>
      <p:sp>
        <p:nvSpPr>
          <p:cNvPr id="3" name="Content Placeholder 2"/>
          <p:cNvSpPr>
            <a:spLocks noGrp="1"/>
          </p:cNvSpPr>
          <p:nvPr>
            <p:ph idx="1"/>
          </p:nvPr>
        </p:nvSpPr>
        <p:spPr>
          <a:xfrm>
            <a:off x="2152650" y="1825626"/>
            <a:ext cx="7886700" cy="4556125"/>
          </a:xfrm>
        </p:spPr>
        <p:txBody>
          <a:bodyPr/>
          <a:lstStyle/>
          <a:p>
            <a:pPr marL="0" indent="0">
              <a:buNone/>
              <a:defRPr/>
            </a:pPr>
            <a:r>
              <a:rPr lang="en-GB" sz="2400" dirty="0"/>
              <a:t>In planning and guiding children’s activities, practitioners must reflect on the different ways that children learn, and reflect these in their practice.  </a:t>
            </a:r>
          </a:p>
          <a:p>
            <a:pPr>
              <a:defRPr/>
            </a:pPr>
            <a:endParaRPr lang="en-GB" sz="1100" dirty="0"/>
          </a:p>
          <a:p>
            <a:pPr marL="0" indent="0">
              <a:buNone/>
              <a:defRPr/>
            </a:pPr>
            <a:r>
              <a:rPr lang="en-GB" sz="2400" dirty="0"/>
              <a:t>• playing and exploring – children investigate and experience things and ‘ have a go’</a:t>
            </a:r>
          </a:p>
          <a:p>
            <a:pPr marL="0" indent="0">
              <a:buNone/>
              <a:defRPr/>
            </a:pPr>
            <a:endParaRPr lang="en-GB" sz="1100" dirty="0"/>
          </a:p>
          <a:p>
            <a:pPr marL="0" indent="0">
              <a:buNone/>
              <a:defRPr/>
            </a:pPr>
            <a:r>
              <a:rPr lang="en-GB" sz="2400" dirty="0"/>
              <a:t> • active learning – children concentrate and keep on trying if they encounter difficulties and enjoy achievements; and </a:t>
            </a:r>
          </a:p>
          <a:p>
            <a:pPr marL="0" indent="0">
              <a:buNone/>
              <a:defRPr/>
            </a:pPr>
            <a:endParaRPr lang="en-GB" sz="1100" dirty="0"/>
          </a:p>
          <a:p>
            <a:pPr marL="0" indent="0">
              <a:buNone/>
              <a:defRPr/>
            </a:pPr>
            <a:r>
              <a:rPr lang="en-GB" sz="2400" dirty="0"/>
              <a:t>• creating and critically thinking – children have and develop their own ideas, make links between ideas and develop strategies for doing things. </a:t>
            </a:r>
          </a:p>
          <a:p>
            <a:pPr>
              <a:defRPr/>
            </a:pPr>
            <a:endParaRPr lang="en-GB" dirty="0"/>
          </a:p>
        </p:txBody>
      </p:sp>
      <p:pic>
        <p:nvPicPr>
          <p:cNvPr id="18436" name="Audio 3">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006338415"/>
      </p:ext>
    </p:extLst>
  </p:cSld>
  <p:clrMapOvr>
    <a:masterClrMapping/>
  </p:clrMapOvr>
  <p:transition spd="slow" advTm="17536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sz="3600" dirty="0">
                <a:latin typeface="+mn-lt"/>
              </a:rPr>
              <a:t>So what are the characteristics of Effective teaching?</a:t>
            </a:r>
          </a:p>
        </p:txBody>
      </p:sp>
      <p:pic>
        <p:nvPicPr>
          <p:cNvPr id="19459"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rcRect/>
          <a:stretch>
            <a:fillRect/>
          </a:stretch>
        </p:blipFill>
        <p:spPr>
          <a:xfrm>
            <a:off x="2511425" y="2681288"/>
            <a:ext cx="7169150" cy="2640012"/>
          </a:xfrm>
        </p:spPr>
      </p:pic>
      <p:pic>
        <p:nvPicPr>
          <p:cNvPr id="19460" name="Audio 2">
            <a:hlinkClick r:id="" action="ppaction://media"/>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Audio 4">
            <a:hlinkClick r:id="" action="ppaction://media"/>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06358814"/>
      </p:ext>
    </p:extLst>
  </p:cSld>
  <p:clrMapOvr>
    <a:masterClrMapping/>
  </p:clrMapOvr>
  <p:transition spd="slow" advTm="118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sz="3600" dirty="0">
                <a:latin typeface="+mn-lt"/>
              </a:rPr>
              <a:t>Playing &amp; Exploring</a:t>
            </a:r>
          </a:p>
        </p:txBody>
      </p:sp>
      <p:sp>
        <p:nvSpPr>
          <p:cNvPr id="3" name="Content Placeholder 2"/>
          <p:cNvSpPr>
            <a:spLocks noGrp="1"/>
          </p:cNvSpPr>
          <p:nvPr>
            <p:ph idx="1"/>
          </p:nvPr>
        </p:nvSpPr>
        <p:spPr/>
        <p:txBody>
          <a:bodyPr/>
          <a:lstStyle/>
          <a:p>
            <a:pPr eaLnBrk="1" hangingPunct="1">
              <a:defRPr/>
            </a:pPr>
            <a:r>
              <a:rPr lang="en-GB" altLang="en-US" sz="2400" dirty="0">
                <a:solidFill>
                  <a:prstClr val="black"/>
                </a:solidFill>
              </a:rPr>
              <a:t>Practitioners provide a wide range of stimulating resources which are accessible, open-ended and relevant to children’s interests  </a:t>
            </a:r>
          </a:p>
          <a:p>
            <a:pPr marL="0" indent="0" eaLnBrk="1" hangingPunct="1">
              <a:buNone/>
              <a:defRPr/>
            </a:pPr>
            <a:endParaRPr lang="en-GB" altLang="en-US" sz="1100" dirty="0">
              <a:solidFill>
                <a:prstClr val="black"/>
              </a:solidFill>
            </a:endParaRPr>
          </a:p>
          <a:p>
            <a:pPr eaLnBrk="1" hangingPunct="1">
              <a:defRPr/>
            </a:pPr>
            <a:r>
              <a:rPr lang="en-GB" altLang="en-US" sz="2400" dirty="0">
                <a:solidFill>
                  <a:prstClr val="black"/>
                </a:solidFill>
              </a:rPr>
              <a:t>There is flexible space indoors and outside for children to explore and move around freely</a:t>
            </a:r>
          </a:p>
          <a:p>
            <a:pPr marL="0" indent="0" eaLnBrk="1" hangingPunct="1">
              <a:buNone/>
              <a:defRPr/>
            </a:pPr>
            <a:endParaRPr lang="en-GB" altLang="en-US" sz="1100" dirty="0">
              <a:solidFill>
                <a:prstClr val="black"/>
              </a:solidFill>
            </a:endParaRPr>
          </a:p>
          <a:p>
            <a:pPr eaLnBrk="1" hangingPunct="1">
              <a:defRPr/>
            </a:pPr>
            <a:r>
              <a:rPr lang="en-GB" altLang="en-US" sz="2400" dirty="0">
                <a:solidFill>
                  <a:prstClr val="black"/>
                </a:solidFill>
              </a:rPr>
              <a:t> Practitioners join in play sensitively, fitting in with children’s existing play ideas </a:t>
            </a:r>
          </a:p>
          <a:p>
            <a:pPr marL="0" indent="0" eaLnBrk="1" hangingPunct="1">
              <a:buNone/>
              <a:defRPr/>
            </a:pPr>
            <a:endParaRPr lang="en-GB" altLang="en-US" sz="1100" dirty="0">
              <a:solidFill>
                <a:prstClr val="black"/>
              </a:solidFill>
            </a:endParaRPr>
          </a:p>
          <a:p>
            <a:pPr eaLnBrk="1" hangingPunct="1">
              <a:defRPr/>
            </a:pPr>
            <a:r>
              <a:rPr lang="en-GB" altLang="en-US" sz="2400" dirty="0">
                <a:solidFill>
                  <a:prstClr val="black"/>
                </a:solidFill>
              </a:rPr>
              <a:t> Children have uninterrupted time to play and explore</a:t>
            </a:r>
          </a:p>
          <a:p>
            <a:pPr>
              <a:defRPr/>
            </a:pPr>
            <a:endParaRPr lang="en-GB" dirty="0"/>
          </a:p>
        </p:txBody>
      </p:sp>
      <p:pic>
        <p:nvPicPr>
          <p:cNvPr id="20484" name="Audio 4">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Audio 3">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742752262"/>
      </p:ext>
    </p:extLst>
  </p:cSld>
  <p:clrMapOvr>
    <a:masterClrMapping/>
  </p:clrMapOvr>
  <p:transition spd="slow" advTm="755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sz="3600" dirty="0">
                <a:latin typeface="+mn-lt"/>
              </a:rPr>
              <a:t>Playing &amp; Exploring </a:t>
            </a:r>
            <a:r>
              <a:rPr lang="en-GB" sz="3600" dirty="0" err="1">
                <a:latin typeface="+mn-lt"/>
              </a:rPr>
              <a:t>cont</a:t>
            </a:r>
            <a:r>
              <a:rPr lang="en-GB" sz="3600" dirty="0">
                <a:latin typeface="+mn-lt"/>
              </a:rPr>
              <a:t>…</a:t>
            </a:r>
          </a:p>
        </p:txBody>
      </p:sp>
      <p:sp>
        <p:nvSpPr>
          <p:cNvPr id="3" name="Content Placeholder 2"/>
          <p:cNvSpPr>
            <a:spLocks noGrp="1"/>
          </p:cNvSpPr>
          <p:nvPr>
            <p:ph idx="1"/>
          </p:nvPr>
        </p:nvSpPr>
        <p:spPr/>
        <p:txBody>
          <a:bodyPr/>
          <a:lstStyle/>
          <a:p>
            <a:pPr eaLnBrk="1" hangingPunct="1">
              <a:defRPr/>
            </a:pPr>
            <a:r>
              <a:rPr lang="en-GB" altLang="en-US" sz="2400" dirty="0">
                <a:solidFill>
                  <a:prstClr val="black"/>
                </a:solidFill>
              </a:rPr>
              <a:t>Practitioners provide additional props to extend children’s imagination and creativity</a:t>
            </a:r>
          </a:p>
          <a:p>
            <a:pPr marL="0" indent="0" eaLnBrk="1" hangingPunct="1">
              <a:buNone/>
              <a:defRPr/>
            </a:pPr>
            <a:r>
              <a:rPr lang="en-GB" altLang="en-US" sz="2400" dirty="0">
                <a:solidFill>
                  <a:prstClr val="black"/>
                </a:solidFill>
              </a:rPr>
              <a:t> </a:t>
            </a:r>
          </a:p>
          <a:p>
            <a:pPr eaLnBrk="1" hangingPunct="1">
              <a:defRPr/>
            </a:pPr>
            <a:r>
              <a:rPr lang="en-GB" altLang="en-US" sz="2400" dirty="0">
                <a:solidFill>
                  <a:prstClr val="black"/>
                </a:solidFill>
              </a:rPr>
              <a:t>Practitioners only intervene in children’s play to support, stimulate or extend children’s learning when needed</a:t>
            </a:r>
          </a:p>
          <a:p>
            <a:pPr eaLnBrk="1" hangingPunct="1">
              <a:defRPr/>
            </a:pPr>
            <a:endParaRPr lang="en-GB" altLang="en-US" dirty="0">
              <a:solidFill>
                <a:prstClr val="black"/>
              </a:solidFill>
            </a:endParaRPr>
          </a:p>
          <a:p>
            <a:pPr>
              <a:defRPr/>
            </a:pPr>
            <a:endParaRPr lang="en-GB" dirty="0"/>
          </a:p>
        </p:txBody>
      </p:sp>
      <p:pic>
        <p:nvPicPr>
          <p:cNvPr id="21508" name="Audio 3">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Audio 3">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407646937"/>
      </p:ext>
    </p:extLst>
  </p:cSld>
  <p:clrMapOvr>
    <a:masterClrMapping/>
  </p:clrMapOvr>
  <p:transition spd="slow" advTm="306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sz="3600" dirty="0">
                <a:latin typeface="+mn-lt"/>
              </a:rPr>
              <a:t>Active Learning</a:t>
            </a:r>
          </a:p>
        </p:txBody>
      </p:sp>
      <p:sp>
        <p:nvSpPr>
          <p:cNvPr id="3" name="Content Placeholder 2"/>
          <p:cNvSpPr>
            <a:spLocks noGrp="1"/>
          </p:cNvSpPr>
          <p:nvPr>
            <p:ph idx="1"/>
          </p:nvPr>
        </p:nvSpPr>
        <p:spPr/>
        <p:txBody>
          <a:bodyPr/>
          <a:lstStyle/>
          <a:p>
            <a:pPr marL="0" indent="0" eaLnBrk="1" hangingPunct="1">
              <a:buNone/>
              <a:defRPr/>
            </a:pPr>
            <a:r>
              <a:rPr lang="en-GB" altLang="en-US" sz="2400" dirty="0">
                <a:solidFill>
                  <a:prstClr val="black"/>
                </a:solidFill>
              </a:rPr>
              <a:t>• Practitioners observe and reflect on what arouses children’s curiosity and interests </a:t>
            </a:r>
          </a:p>
          <a:p>
            <a:pPr marL="0" indent="0" eaLnBrk="1" hangingPunct="1">
              <a:buNone/>
              <a:defRPr/>
            </a:pPr>
            <a:endParaRPr lang="en-GB" altLang="en-US" sz="1100" dirty="0">
              <a:solidFill>
                <a:prstClr val="black"/>
              </a:solidFill>
            </a:endParaRPr>
          </a:p>
          <a:p>
            <a:pPr marL="0" indent="0" eaLnBrk="1" hangingPunct="1">
              <a:buNone/>
              <a:defRPr/>
            </a:pPr>
            <a:r>
              <a:rPr lang="en-GB" altLang="en-US" sz="2400" dirty="0">
                <a:solidFill>
                  <a:prstClr val="black"/>
                </a:solidFill>
              </a:rPr>
              <a:t>• Children have opportunities to exercise choice over their activities – setting their own goals and methods </a:t>
            </a:r>
          </a:p>
          <a:p>
            <a:pPr marL="0" indent="0" eaLnBrk="1" hangingPunct="1">
              <a:buNone/>
              <a:defRPr/>
            </a:pPr>
            <a:endParaRPr lang="en-GB" altLang="en-US" sz="1100" dirty="0">
              <a:solidFill>
                <a:prstClr val="black"/>
              </a:solidFill>
            </a:endParaRPr>
          </a:p>
          <a:p>
            <a:pPr marL="0" indent="0" eaLnBrk="1" hangingPunct="1">
              <a:buNone/>
              <a:defRPr/>
            </a:pPr>
            <a:r>
              <a:rPr lang="en-GB" altLang="en-US" sz="2400" dirty="0">
                <a:solidFill>
                  <a:prstClr val="black"/>
                </a:solidFill>
              </a:rPr>
              <a:t>• Practitioners ensure children have time and freedom to become deeply involved in activities</a:t>
            </a:r>
          </a:p>
          <a:p>
            <a:pPr marL="0" indent="0" eaLnBrk="1" hangingPunct="1">
              <a:buNone/>
              <a:defRPr/>
            </a:pPr>
            <a:endParaRPr lang="en-GB" altLang="en-US" sz="1100" dirty="0">
              <a:solidFill>
                <a:prstClr val="black"/>
              </a:solidFill>
            </a:endParaRPr>
          </a:p>
          <a:p>
            <a:pPr marL="0" indent="0" eaLnBrk="1" hangingPunct="1">
              <a:buNone/>
              <a:defRPr/>
            </a:pPr>
            <a:r>
              <a:rPr lang="en-GB" altLang="en-US" sz="2400" dirty="0">
                <a:solidFill>
                  <a:prstClr val="black"/>
                </a:solidFill>
              </a:rPr>
              <a:t> • Practitioners encourage children to persist with difficulties, trying again or in a different way</a:t>
            </a:r>
          </a:p>
          <a:p>
            <a:pPr>
              <a:defRPr/>
            </a:pPr>
            <a:endParaRPr lang="en-GB" dirty="0"/>
          </a:p>
        </p:txBody>
      </p:sp>
      <p:pic>
        <p:nvPicPr>
          <p:cNvPr id="22532" name="Audio 3">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Audio 3">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262729919"/>
      </p:ext>
    </p:extLst>
  </p:cSld>
  <p:clrMapOvr>
    <a:masterClrMapping/>
  </p:clrMapOvr>
  <p:transition spd="slow" advTm="1498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sz="3600" dirty="0">
                <a:latin typeface="+mn-lt"/>
              </a:rPr>
              <a:t>Active Learning </a:t>
            </a:r>
            <a:r>
              <a:rPr lang="en-GB" sz="3600" dirty="0" err="1">
                <a:latin typeface="+mn-lt"/>
              </a:rPr>
              <a:t>cont</a:t>
            </a:r>
            <a:r>
              <a:rPr lang="en-GB" sz="3600" dirty="0">
                <a:latin typeface="+mn-lt"/>
              </a:rPr>
              <a:t> …</a:t>
            </a:r>
          </a:p>
        </p:txBody>
      </p:sp>
      <p:sp>
        <p:nvSpPr>
          <p:cNvPr id="3" name="Content Placeholder 2"/>
          <p:cNvSpPr>
            <a:spLocks noGrp="1"/>
          </p:cNvSpPr>
          <p:nvPr>
            <p:ph idx="1"/>
          </p:nvPr>
        </p:nvSpPr>
        <p:spPr/>
        <p:txBody>
          <a:bodyPr/>
          <a:lstStyle/>
          <a:p>
            <a:pPr eaLnBrk="1" hangingPunct="1">
              <a:defRPr/>
            </a:pPr>
            <a:r>
              <a:rPr lang="en-GB" altLang="en-US" sz="2400" dirty="0">
                <a:solidFill>
                  <a:prstClr val="black"/>
                </a:solidFill>
              </a:rPr>
              <a:t>Practitioners provide stimulating resources and experiences related to children’s current interests to encourage their involvement </a:t>
            </a:r>
          </a:p>
          <a:p>
            <a:pPr marL="0" indent="0" eaLnBrk="1" hangingPunct="1">
              <a:buNone/>
              <a:defRPr/>
            </a:pPr>
            <a:endParaRPr lang="en-GB" altLang="en-US" sz="1100" dirty="0">
              <a:solidFill>
                <a:prstClr val="black"/>
              </a:solidFill>
            </a:endParaRPr>
          </a:p>
          <a:p>
            <a:pPr eaLnBrk="1" hangingPunct="1">
              <a:defRPr/>
            </a:pPr>
            <a:r>
              <a:rPr lang="en-GB" altLang="en-US" sz="2400" dirty="0">
                <a:solidFill>
                  <a:prstClr val="black"/>
                </a:solidFill>
              </a:rPr>
              <a:t>Practitioners observe children and note signs of deep involvement and sustained concentration</a:t>
            </a:r>
          </a:p>
          <a:p>
            <a:pPr marL="0" indent="0" eaLnBrk="1" hangingPunct="1">
              <a:buNone/>
              <a:defRPr/>
            </a:pPr>
            <a:endParaRPr lang="en-GB" altLang="en-US" sz="1100" dirty="0">
              <a:solidFill>
                <a:prstClr val="black"/>
              </a:solidFill>
            </a:endParaRPr>
          </a:p>
          <a:p>
            <a:pPr eaLnBrk="1" hangingPunct="1">
              <a:defRPr/>
            </a:pPr>
            <a:r>
              <a:rPr lang="en-GB" altLang="en-US" sz="2400" dirty="0">
                <a:solidFill>
                  <a:prstClr val="black"/>
                </a:solidFill>
              </a:rPr>
              <a:t> Practitioners recognise and praise children’s successes</a:t>
            </a:r>
            <a:endParaRPr lang="en-GB" dirty="0"/>
          </a:p>
        </p:txBody>
      </p:sp>
      <p:pic>
        <p:nvPicPr>
          <p:cNvPr id="23556" name="Audio 3">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Audio 5">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904875825"/>
      </p:ext>
    </p:extLst>
  </p:cSld>
  <p:clrMapOvr>
    <a:masterClrMapping/>
  </p:clrMapOvr>
  <p:transition spd="slow" advTm="848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PLAY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1700" y="882650"/>
            <a:ext cx="7848600"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Audio 1">
            <a:hlinkClick r:id="" action="ppaction://media"/>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Audio 2">
            <a:hlinkClick r:id="" action="ppaction://media"/>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934253231"/>
      </p:ext>
    </p:extLst>
  </p:cSld>
  <p:clrMapOvr>
    <a:masterClrMapping/>
  </p:clrMapOvr>
  <p:transition spd="slow" advTm="2457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sz="3600" dirty="0">
                <a:latin typeface="+mn-lt"/>
              </a:rPr>
              <a:t>Creating &amp; Thinking Critically</a:t>
            </a:r>
          </a:p>
        </p:txBody>
      </p:sp>
      <p:sp>
        <p:nvSpPr>
          <p:cNvPr id="3" name="Content Placeholder 2"/>
          <p:cNvSpPr>
            <a:spLocks noGrp="1"/>
          </p:cNvSpPr>
          <p:nvPr>
            <p:ph idx="1"/>
          </p:nvPr>
        </p:nvSpPr>
        <p:spPr/>
        <p:txBody>
          <a:bodyPr/>
          <a:lstStyle/>
          <a:p>
            <a:pPr eaLnBrk="1" hangingPunct="1">
              <a:defRPr/>
            </a:pPr>
            <a:r>
              <a:rPr lang="en-GB" altLang="en-US" dirty="0">
                <a:solidFill>
                  <a:prstClr val="black"/>
                </a:solidFill>
              </a:rPr>
              <a:t> </a:t>
            </a:r>
            <a:r>
              <a:rPr lang="en-GB" altLang="en-US" sz="2400" dirty="0">
                <a:solidFill>
                  <a:prstClr val="black"/>
                </a:solidFill>
              </a:rPr>
              <a:t>Practitioners show and talk about strategies – how to do things, including problems solving</a:t>
            </a:r>
          </a:p>
          <a:p>
            <a:pPr marL="0" indent="0" eaLnBrk="1" hangingPunct="1">
              <a:buNone/>
              <a:defRPr/>
            </a:pPr>
            <a:r>
              <a:rPr lang="en-GB" altLang="en-US" sz="2400" dirty="0">
                <a:solidFill>
                  <a:prstClr val="black"/>
                </a:solidFill>
              </a:rPr>
              <a:t> </a:t>
            </a:r>
          </a:p>
          <a:p>
            <a:pPr eaLnBrk="1" hangingPunct="1">
              <a:defRPr/>
            </a:pPr>
            <a:r>
              <a:rPr lang="en-GB" altLang="en-US" sz="2400" dirty="0">
                <a:solidFill>
                  <a:prstClr val="black"/>
                </a:solidFill>
              </a:rPr>
              <a:t> Children are encouraged to learn together and from each other </a:t>
            </a:r>
          </a:p>
          <a:p>
            <a:pPr eaLnBrk="1" hangingPunct="1">
              <a:defRPr/>
            </a:pPr>
            <a:endParaRPr lang="en-GB" altLang="en-US" sz="1100" dirty="0">
              <a:solidFill>
                <a:prstClr val="black"/>
              </a:solidFill>
            </a:endParaRPr>
          </a:p>
          <a:p>
            <a:pPr eaLnBrk="1" hangingPunct="1">
              <a:defRPr/>
            </a:pPr>
            <a:r>
              <a:rPr lang="en-GB" altLang="en-US" sz="2400" dirty="0">
                <a:solidFill>
                  <a:prstClr val="black"/>
                </a:solidFill>
              </a:rPr>
              <a:t>Practitioners  foster a learning community which focuses on how, and not just what we are learning.</a:t>
            </a:r>
          </a:p>
          <a:p>
            <a:pPr>
              <a:defRPr/>
            </a:pPr>
            <a:endParaRPr lang="en-GB" dirty="0"/>
          </a:p>
        </p:txBody>
      </p:sp>
      <p:pic>
        <p:nvPicPr>
          <p:cNvPr id="24580" name="Audio 3">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Audio 4">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257537747"/>
      </p:ext>
    </p:extLst>
  </p:cSld>
  <p:clrMapOvr>
    <a:masterClrMapping/>
  </p:clrMapOvr>
  <p:transition spd="slow" advTm="967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GB" altLang="en-US" smtClean="0"/>
              <a:t>A daily Routine should allow:</a:t>
            </a:r>
          </a:p>
        </p:txBody>
      </p:sp>
      <p:sp>
        <p:nvSpPr>
          <p:cNvPr id="25603" name="Content Placeholder 2"/>
          <p:cNvSpPr>
            <a:spLocks noGrp="1"/>
          </p:cNvSpPr>
          <p:nvPr>
            <p:ph idx="1"/>
          </p:nvPr>
        </p:nvSpPr>
        <p:spPr/>
        <p:txBody>
          <a:bodyPr/>
          <a:lstStyle/>
          <a:p>
            <a:pPr eaLnBrk="1" hangingPunct="1"/>
            <a:r>
              <a:rPr lang="en-GB" altLang="en-US" sz="2400">
                <a:solidFill>
                  <a:srgbClr val="000000"/>
                </a:solidFill>
              </a:rPr>
              <a:t>There is sufficient time for children to create their own play and explore their own ideas </a:t>
            </a:r>
          </a:p>
          <a:p>
            <a:pPr eaLnBrk="1" hangingPunct="1"/>
            <a:r>
              <a:rPr lang="en-GB" altLang="en-US" sz="2400">
                <a:solidFill>
                  <a:srgbClr val="000000"/>
                </a:solidFill>
              </a:rPr>
              <a:t> Children play and their thought processes are not interrupted </a:t>
            </a:r>
          </a:p>
          <a:p>
            <a:pPr eaLnBrk="1" hangingPunct="1"/>
            <a:r>
              <a:rPr lang="en-GB" altLang="en-US" sz="2400">
                <a:solidFill>
                  <a:srgbClr val="000000"/>
                </a:solidFill>
              </a:rPr>
              <a:t> Time is allowed for children’s play and creativity to reach its own conclusions </a:t>
            </a:r>
          </a:p>
          <a:p>
            <a:pPr eaLnBrk="1" hangingPunct="1"/>
            <a:r>
              <a:rPr lang="en-GB" altLang="en-US" sz="2400">
                <a:solidFill>
                  <a:srgbClr val="000000"/>
                </a:solidFill>
              </a:rPr>
              <a:t> Children have the time and necessary resources to solve their own problems </a:t>
            </a:r>
          </a:p>
          <a:p>
            <a:pPr eaLnBrk="1" hangingPunct="1"/>
            <a:r>
              <a:rPr lang="en-GB" altLang="en-US" sz="2400">
                <a:solidFill>
                  <a:srgbClr val="000000"/>
                </a:solidFill>
              </a:rPr>
              <a:t> Children have opportunities to explore different ways of doing things and find alternative uses for objects</a:t>
            </a:r>
          </a:p>
          <a:p>
            <a:endParaRPr lang="en-GB" altLang="en-US" smtClean="0"/>
          </a:p>
        </p:txBody>
      </p:sp>
      <p:pic>
        <p:nvPicPr>
          <p:cNvPr id="25604" name="Audio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237372333"/>
      </p:ext>
    </p:extLst>
  </p:cSld>
  <p:clrMapOvr>
    <a:masterClrMapping/>
  </p:clrMapOvr>
  <p:transition spd="slow" advTm="1406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GB" altLang="en-US" sz="3600"/>
              <a:t>Creating a play friendly environment:</a:t>
            </a:r>
          </a:p>
        </p:txBody>
      </p:sp>
      <p:sp>
        <p:nvSpPr>
          <p:cNvPr id="3" name="Content Placeholder 2"/>
          <p:cNvSpPr>
            <a:spLocks noGrp="1"/>
          </p:cNvSpPr>
          <p:nvPr>
            <p:ph idx="1"/>
          </p:nvPr>
        </p:nvSpPr>
        <p:spPr/>
        <p:txBody>
          <a:bodyPr/>
          <a:lstStyle/>
          <a:p>
            <a:pPr marL="0" indent="0" eaLnBrk="1" fontAlgn="auto" hangingPunct="1">
              <a:spcAft>
                <a:spcPts val="0"/>
              </a:spcAft>
              <a:buNone/>
              <a:defRPr/>
            </a:pPr>
            <a:r>
              <a:rPr lang="en-GB" sz="2400" dirty="0">
                <a:solidFill>
                  <a:prstClr val="black"/>
                </a:solidFill>
              </a:rPr>
              <a:t>Have a look at your setting from a child’s viewpoint – what can they access? Is there room for ease of movement?</a:t>
            </a:r>
          </a:p>
          <a:p>
            <a:pPr eaLnBrk="1" fontAlgn="auto" hangingPunct="1">
              <a:spcAft>
                <a:spcPts val="0"/>
              </a:spcAft>
              <a:defRPr/>
            </a:pPr>
            <a:r>
              <a:rPr lang="en-GB" sz="2400" dirty="0">
                <a:solidFill>
                  <a:prstClr val="black"/>
                </a:solidFill>
              </a:rPr>
              <a:t>Limit tables and chairs</a:t>
            </a:r>
          </a:p>
          <a:p>
            <a:pPr eaLnBrk="1" fontAlgn="auto" hangingPunct="1">
              <a:spcAft>
                <a:spcPts val="0"/>
              </a:spcAft>
              <a:defRPr/>
            </a:pPr>
            <a:r>
              <a:rPr lang="en-GB" sz="2400" dirty="0">
                <a:solidFill>
                  <a:prstClr val="black"/>
                </a:solidFill>
              </a:rPr>
              <a:t>Have places were children can mark-make vertically and horizontally</a:t>
            </a:r>
          </a:p>
          <a:p>
            <a:pPr eaLnBrk="1" fontAlgn="auto" hangingPunct="1">
              <a:spcAft>
                <a:spcPts val="0"/>
              </a:spcAft>
              <a:defRPr/>
            </a:pPr>
            <a:r>
              <a:rPr lang="en-GB" sz="2400" dirty="0">
                <a:solidFill>
                  <a:prstClr val="black"/>
                </a:solidFill>
              </a:rPr>
              <a:t>Provide soft furnishings</a:t>
            </a:r>
          </a:p>
          <a:p>
            <a:pPr eaLnBrk="1" fontAlgn="auto" hangingPunct="1">
              <a:spcAft>
                <a:spcPts val="0"/>
              </a:spcAft>
              <a:defRPr/>
            </a:pPr>
            <a:r>
              <a:rPr lang="en-GB" sz="2400" dirty="0">
                <a:solidFill>
                  <a:prstClr val="black"/>
                </a:solidFill>
              </a:rPr>
              <a:t>Make sure sand and water trays are at the right height</a:t>
            </a:r>
          </a:p>
          <a:p>
            <a:pPr eaLnBrk="1" fontAlgn="auto" hangingPunct="1">
              <a:spcAft>
                <a:spcPts val="0"/>
              </a:spcAft>
              <a:defRPr/>
            </a:pPr>
            <a:r>
              <a:rPr lang="en-GB" sz="2400" dirty="0">
                <a:solidFill>
                  <a:prstClr val="black"/>
                </a:solidFill>
              </a:rPr>
              <a:t>Use natural and heuristic type materials to develop sensory play</a:t>
            </a:r>
          </a:p>
          <a:p>
            <a:pPr eaLnBrk="1" fontAlgn="auto" hangingPunct="1">
              <a:spcAft>
                <a:spcPts val="0"/>
              </a:spcAft>
              <a:defRPr/>
            </a:pPr>
            <a:r>
              <a:rPr lang="en-GB" sz="2400" dirty="0">
                <a:solidFill>
                  <a:prstClr val="black"/>
                </a:solidFill>
              </a:rPr>
              <a:t>Plan for children’s interests</a:t>
            </a:r>
          </a:p>
          <a:p>
            <a:pPr eaLnBrk="1" fontAlgn="auto" hangingPunct="1">
              <a:spcAft>
                <a:spcPts val="0"/>
              </a:spcAft>
              <a:defRPr/>
            </a:pPr>
            <a:r>
              <a:rPr lang="en-GB" sz="2400" dirty="0">
                <a:solidFill>
                  <a:prstClr val="black"/>
                </a:solidFill>
              </a:rPr>
              <a:t>Have places children can be active and develop physical skills</a:t>
            </a:r>
          </a:p>
          <a:p>
            <a:pPr>
              <a:defRPr/>
            </a:pPr>
            <a:endParaRPr lang="en-GB" dirty="0"/>
          </a:p>
        </p:txBody>
      </p:sp>
      <p:pic>
        <p:nvPicPr>
          <p:cNvPr id="26628" name="Audio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838113957"/>
      </p:ext>
    </p:extLst>
  </p:cSld>
  <p:clrMapOvr>
    <a:masterClrMapping/>
  </p:clrMapOvr>
  <p:transition spd="slow" advTm="16576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sz="3600" dirty="0">
                <a:latin typeface="+mn-lt"/>
              </a:rPr>
              <a:t>Setting the Scene</a:t>
            </a:r>
          </a:p>
        </p:txBody>
      </p:sp>
      <p:sp>
        <p:nvSpPr>
          <p:cNvPr id="27651" name="Content Placeholder 2"/>
          <p:cNvSpPr>
            <a:spLocks noGrp="1"/>
          </p:cNvSpPr>
          <p:nvPr>
            <p:ph idx="1"/>
          </p:nvPr>
        </p:nvSpPr>
        <p:spPr/>
        <p:txBody>
          <a:bodyPr/>
          <a:lstStyle/>
          <a:p>
            <a:pPr eaLnBrk="1" hangingPunct="1"/>
            <a:r>
              <a:rPr lang="en-GB" altLang="en-US" sz="2400">
                <a:solidFill>
                  <a:srgbClr val="000000"/>
                </a:solidFill>
              </a:rPr>
              <a:t>Recreate experiences from home (role play area)</a:t>
            </a:r>
          </a:p>
          <a:p>
            <a:pPr eaLnBrk="1" hangingPunct="1"/>
            <a:r>
              <a:rPr lang="en-GB" altLang="en-US" sz="2400">
                <a:solidFill>
                  <a:srgbClr val="000000"/>
                </a:solidFill>
              </a:rPr>
              <a:t>Cosy spaces</a:t>
            </a:r>
          </a:p>
          <a:p>
            <a:pPr eaLnBrk="1" hangingPunct="1"/>
            <a:r>
              <a:rPr lang="en-GB" altLang="en-US" sz="2400">
                <a:solidFill>
                  <a:srgbClr val="000000"/>
                </a:solidFill>
              </a:rPr>
              <a:t>Places and things to investigate</a:t>
            </a:r>
          </a:p>
          <a:p>
            <a:pPr eaLnBrk="1" hangingPunct="1"/>
            <a:r>
              <a:rPr lang="en-GB" altLang="en-US" sz="2400">
                <a:solidFill>
                  <a:srgbClr val="000000"/>
                </a:solidFill>
              </a:rPr>
              <a:t>Outside experiences</a:t>
            </a:r>
          </a:p>
          <a:p>
            <a:pPr eaLnBrk="1" hangingPunct="1"/>
            <a:r>
              <a:rPr lang="en-GB" altLang="en-US" sz="2400">
                <a:solidFill>
                  <a:srgbClr val="000000"/>
                </a:solidFill>
              </a:rPr>
              <a:t>Accessible</a:t>
            </a:r>
          </a:p>
          <a:p>
            <a:pPr eaLnBrk="1" hangingPunct="1"/>
            <a:r>
              <a:rPr lang="en-GB" altLang="en-US" sz="2400">
                <a:solidFill>
                  <a:srgbClr val="000000"/>
                </a:solidFill>
              </a:rPr>
              <a:t>Age/ stage appropriate</a:t>
            </a:r>
          </a:p>
          <a:p>
            <a:pPr eaLnBrk="1" hangingPunct="1"/>
            <a:r>
              <a:rPr lang="en-GB" altLang="en-US" sz="2400">
                <a:solidFill>
                  <a:srgbClr val="000000"/>
                </a:solidFill>
              </a:rPr>
              <a:t>Open ended</a:t>
            </a:r>
          </a:p>
          <a:p>
            <a:endParaRPr lang="en-GB" altLang="en-US" smtClean="0"/>
          </a:p>
        </p:txBody>
      </p:sp>
      <p:pic>
        <p:nvPicPr>
          <p:cNvPr id="27652"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48526" y="3128964"/>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Audio 2">
            <a:hlinkClick r:id="" action="ppaction://media"/>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847485966"/>
      </p:ext>
    </p:extLst>
  </p:cSld>
  <p:clrMapOvr>
    <a:masterClrMapping/>
  </p:clrMapOvr>
  <p:transition spd="slow" advTm="1174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defRPr/>
            </a:pPr>
            <a:r>
              <a:rPr lang="en-GB" altLang="en-US" sz="3600" dirty="0">
                <a:latin typeface="+mn-lt"/>
              </a:rPr>
              <a:t>Difficulties for children with Special Educational Needs</a:t>
            </a:r>
          </a:p>
        </p:txBody>
      </p:sp>
      <p:sp>
        <p:nvSpPr>
          <p:cNvPr id="18435" name="Rectangle 3"/>
          <p:cNvSpPr>
            <a:spLocks noGrp="1" noChangeArrowheads="1"/>
          </p:cNvSpPr>
          <p:nvPr>
            <p:ph idx="1"/>
          </p:nvPr>
        </p:nvSpPr>
        <p:spPr/>
        <p:txBody>
          <a:bodyPr rtlCol="0">
            <a:normAutofit fontScale="92500" lnSpcReduction="10000"/>
          </a:bodyPr>
          <a:lstStyle/>
          <a:p>
            <a:pPr eaLnBrk="1" fontAlgn="auto" hangingPunct="1">
              <a:spcAft>
                <a:spcPts val="0"/>
              </a:spcAft>
              <a:defRPr/>
            </a:pPr>
            <a:r>
              <a:rPr lang="en-GB" altLang="en-US" sz="2800" dirty="0"/>
              <a:t>Frustration if independent problem solving fails</a:t>
            </a:r>
          </a:p>
          <a:p>
            <a:pPr eaLnBrk="1" fontAlgn="auto" hangingPunct="1">
              <a:spcAft>
                <a:spcPts val="0"/>
              </a:spcAft>
              <a:defRPr/>
            </a:pPr>
            <a:r>
              <a:rPr lang="en-GB" altLang="en-US" sz="2800" dirty="0"/>
              <a:t>Obsessive play</a:t>
            </a:r>
          </a:p>
          <a:p>
            <a:pPr eaLnBrk="1" fontAlgn="auto" hangingPunct="1">
              <a:spcAft>
                <a:spcPts val="0"/>
              </a:spcAft>
              <a:defRPr/>
            </a:pPr>
            <a:r>
              <a:rPr lang="en-GB" altLang="en-US" sz="2800" dirty="0"/>
              <a:t>Lack of functional skills</a:t>
            </a:r>
          </a:p>
          <a:p>
            <a:pPr eaLnBrk="1" fontAlgn="auto" hangingPunct="1">
              <a:spcAft>
                <a:spcPts val="0"/>
              </a:spcAft>
              <a:defRPr/>
            </a:pPr>
            <a:r>
              <a:rPr lang="en-GB" altLang="en-US" sz="2800" dirty="0"/>
              <a:t>Physical limitations</a:t>
            </a:r>
          </a:p>
          <a:p>
            <a:pPr eaLnBrk="1" fontAlgn="auto" hangingPunct="1">
              <a:spcAft>
                <a:spcPts val="0"/>
              </a:spcAft>
              <a:defRPr/>
            </a:pPr>
            <a:r>
              <a:rPr lang="en-GB" altLang="en-US" sz="2800" dirty="0"/>
              <a:t>Limited communicative skills</a:t>
            </a:r>
          </a:p>
          <a:p>
            <a:pPr eaLnBrk="1" fontAlgn="auto" hangingPunct="1">
              <a:spcAft>
                <a:spcPts val="0"/>
              </a:spcAft>
              <a:defRPr/>
            </a:pPr>
            <a:r>
              <a:rPr lang="en-GB" altLang="en-US" sz="2800" dirty="0"/>
              <a:t>Delayed receptive and expressive language</a:t>
            </a:r>
          </a:p>
          <a:p>
            <a:pPr eaLnBrk="1" fontAlgn="auto" hangingPunct="1">
              <a:spcAft>
                <a:spcPts val="0"/>
              </a:spcAft>
              <a:defRPr/>
            </a:pPr>
            <a:r>
              <a:rPr lang="en-GB" altLang="en-US" sz="2800" dirty="0"/>
              <a:t>Difficulty with social interaction</a:t>
            </a:r>
          </a:p>
          <a:p>
            <a:pPr eaLnBrk="1" fontAlgn="auto" hangingPunct="1">
              <a:spcAft>
                <a:spcPts val="0"/>
              </a:spcAft>
              <a:defRPr/>
            </a:pPr>
            <a:r>
              <a:rPr lang="en-GB" altLang="en-US" sz="2800" dirty="0"/>
              <a:t>Limited attention span</a:t>
            </a:r>
          </a:p>
          <a:p>
            <a:pPr eaLnBrk="1" fontAlgn="auto" hangingPunct="1">
              <a:spcAft>
                <a:spcPts val="0"/>
              </a:spcAft>
              <a:defRPr/>
            </a:pPr>
            <a:r>
              <a:rPr lang="en-GB" altLang="en-US" sz="2800" dirty="0"/>
              <a:t>Possible memory difficulties</a:t>
            </a:r>
          </a:p>
          <a:p>
            <a:pPr eaLnBrk="1" fontAlgn="auto" hangingPunct="1">
              <a:spcAft>
                <a:spcPts val="0"/>
              </a:spcAft>
              <a:defRPr/>
            </a:pPr>
            <a:r>
              <a:rPr lang="en-GB" altLang="en-US" sz="2800" dirty="0"/>
              <a:t>Play skills are limited and at early stage of development</a:t>
            </a:r>
          </a:p>
        </p:txBody>
      </p:sp>
      <p:pic>
        <p:nvPicPr>
          <p:cNvPr id="28676" name="Audio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66956221"/>
      </p:ext>
    </p:extLst>
  </p:cSld>
  <p:clrMapOvr>
    <a:masterClrMapping/>
  </p:clrMapOvr>
  <p:transition spd="slow" advTm="2133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defRPr/>
            </a:pPr>
            <a:r>
              <a:rPr lang="en-GB" altLang="en-US" sz="3600" dirty="0">
                <a:latin typeface="+mn-lt"/>
              </a:rPr>
              <a:t>Inclusion &amp; Equality</a:t>
            </a:r>
          </a:p>
        </p:txBody>
      </p:sp>
      <p:sp>
        <p:nvSpPr>
          <p:cNvPr id="29699" name="Content Placeholder 2"/>
          <p:cNvSpPr>
            <a:spLocks noGrp="1"/>
          </p:cNvSpPr>
          <p:nvPr>
            <p:ph idx="1"/>
          </p:nvPr>
        </p:nvSpPr>
        <p:spPr/>
        <p:txBody>
          <a:bodyPr/>
          <a:lstStyle/>
          <a:p>
            <a:pPr marL="0" indent="0" eaLnBrk="1" hangingPunct="1">
              <a:buNone/>
            </a:pPr>
            <a:r>
              <a:rPr lang="en-GB" altLang="en-US" sz="2400"/>
              <a:t>‘Play gives groups of children the opportunity to interact and can foster positive relationships between disabled and non-disabled children. By enabling children to have fun together, play helps to raise the awareness about disability in natural way, and without stigma…. It helps them to feel part of the community and to increase their sense of inclusion’  </a:t>
            </a:r>
          </a:p>
          <a:p>
            <a:pPr marL="0" indent="0" eaLnBrk="1" hangingPunct="1">
              <a:buNone/>
            </a:pPr>
            <a:r>
              <a:rPr lang="en-GB" altLang="en-US" sz="2400"/>
              <a:t>    </a:t>
            </a:r>
          </a:p>
          <a:p>
            <a:pPr marL="0" indent="0" eaLnBrk="1" hangingPunct="1">
              <a:buNone/>
            </a:pPr>
            <a:r>
              <a:rPr lang="en-GB" altLang="en-US" sz="2400"/>
              <a:t>(SENSE 2015</a:t>
            </a:r>
            <a:r>
              <a:rPr lang="en-GB" altLang="en-US" smtClean="0"/>
              <a:t>)</a:t>
            </a:r>
          </a:p>
        </p:txBody>
      </p:sp>
      <p:pic>
        <p:nvPicPr>
          <p:cNvPr id="29700" name="Audio 2">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377718913"/>
      </p:ext>
    </p:extLst>
  </p:cSld>
  <p:clrMapOvr>
    <a:masterClrMapping/>
  </p:clrMapOvr>
  <p:transition spd="slow" advTm="687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defRPr/>
            </a:pPr>
            <a:r>
              <a:rPr lang="en-GB" altLang="en-US" sz="3600" b="1" dirty="0">
                <a:latin typeface="+mn-lt"/>
              </a:rPr>
              <a:t>Key principles for inclusive play</a:t>
            </a:r>
          </a:p>
        </p:txBody>
      </p:sp>
      <p:sp>
        <p:nvSpPr>
          <p:cNvPr id="30723" name="Content Placeholder 2"/>
          <p:cNvSpPr>
            <a:spLocks noGrp="1"/>
          </p:cNvSpPr>
          <p:nvPr>
            <p:ph idx="1"/>
          </p:nvPr>
        </p:nvSpPr>
        <p:spPr/>
        <p:txBody>
          <a:bodyPr/>
          <a:lstStyle/>
          <a:p>
            <a:pPr eaLnBrk="1" hangingPunct="1"/>
            <a:r>
              <a:rPr lang="en-GB" altLang="en-US" sz="2400"/>
              <a:t>Make adjustments that enable all children to take part</a:t>
            </a:r>
          </a:p>
          <a:p>
            <a:pPr eaLnBrk="1" hangingPunct="1"/>
            <a:r>
              <a:rPr lang="en-GB" altLang="en-US" sz="2400"/>
              <a:t>Every child is unique- take the time to get to know them and understand their needs</a:t>
            </a:r>
          </a:p>
          <a:p>
            <a:pPr eaLnBrk="1" hangingPunct="1"/>
            <a:r>
              <a:rPr lang="en-GB" altLang="en-US" sz="2400"/>
              <a:t>Give children time to respond, explore and play</a:t>
            </a:r>
          </a:p>
          <a:p>
            <a:pPr eaLnBrk="1" hangingPunct="1"/>
            <a:r>
              <a:rPr lang="en-GB" altLang="en-US" sz="2400"/>
              <a:t>Have a ‘can do’ attitude</a:t>
            </a:r>
          </a:p>
          <a:p>
            <a:pPr eaLnBrk="1" hangingPunct="1"/>
            <a:r>
              <a:rPr lang="en-GB" altLang="en-US" sz="2400"/>
              <a:t>Manage risk effectively</a:t>
            </a:r>
          </a:p>
          <a:p>
            <a:pPr eaLnBrk="1" hangingPunct="1"/>
            <a:r>
              <a:rPr lang="en-GB" altLang="en-US" sz="2400"/>
              <a:t>Listen, discuss, plan and consult with parents</a:t>
            </a:r>
          </a:p>
          <a:p>
            <a:pPr eaLnBrk="1" hangingPunct="1"/>
            <a:r>
              <a:rPr lang="en-GB" altLang="en-US" sz="2400"/>
              <a:t>Deliver treatments and therapeutic interventions through play where possible</a:t>
            </a:r>
          </a:p>
        </p:txBody>
      </p:sp>
      <p:pic>
        <p:nvPicPr>
          <p:cNvPr id="30724" name="Audio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606486382"/>
      </p:ext>
    </p:extLst>
  </p:cSld>
  <p:clrMapOvr>
    <a:masterClrMapping/>
  </p:clrMapOvr>
  <p:transition spd="slow" advTm="1319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GB" altLang="en-US" dirty="0" smtClean="0"/>
              <a:t>What is child-initiated play?</a:t>
            </a:r>
          </a:p>
        </p:txBody>
      </p:sp>
      <p:sp>
        <p:nvSpPr>
          <p:cNvPr id="32771" name="Rectangle 3"/>
          <p:cNvSpPr>
            <a:spLocks noGrp="1" noChangeArrowheads="1"/>
          </p:cNvSpPr>
          <p:nvPr>
            <p:ph idx="1"/>
          </p:nvPr>
        </p:nvSpPr>
        <p:spPr/>
        <p:txBody>
          <a:bodyPr/>
          <a:lstStyle/>
          <a:p>
            <a:pPr algn="ctr" eaLnBrk="1" hangingPunct="1">
              <a:buFontTx/>
              <a:buNone/>
            </a:pPr>
            <a:r>
              <a:rPr lang="en-GB" altLang="en-US" sz="2400"/>
              <a:t>‘ </a:t>
            </a:r>
            <a:r>
              <a:rPr lang="en-GB" altLang="en-US" sz="2400" b="1"/>
              <a:t>Child-initiated learning enables the children to work with confidence, persevering for incredibly long periods of time and working at levels far higher than those sometimes identified in the planned curriculum.’</a:t>
            </a:r>
          </a:p>
          <a:p>
            <a:pPr eaLnBrk="1" hangingPunct="1">
              <a:buFontTx/>
              <a:buNone/>
            </a:pPr>
            <a:endParaRPr lang="en-GB" altLang="en-US" b="1" i="1" smtClean="0"/>
          </a:p>
          <a:p>
            <a:pPr eaLnBrk="1" hangingPunct="1">
              <a:buFontTx/>
              <a:buNone/>
            </a:pPr>
            <a:r>
              <a:rPr lang="en-GB" altLang="en-US" sz="2800"/>
              <a:t>Corfield 2005</a:t>
            </a:r>
          </a:p>
        </p:txBody>
      </p:sp>
      <p:pic>
        <p:nvPicPr>
          <p:cNvPr id="32772" name="Audio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442147325"/>
      </p:ext>
    </p:extLst>
  </p:cSld>
  <p:clrMapOvr>
    <a:masterClrMapping/>
  </p:clrMapOvr>
  <p:transition advTm="2720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defRPr/>
            </a:pPr>
            <a:r>
              <a:rPr lang="en-GB" altLang="en-US" sz="3600" dirty="0">
                <a:latin typeface="+mn-lt"/>
              </a:rPr>
              <a:t>Child initiated activities</a:t>
            </a:r>
          </a:p>
        </p:txBody>
      </p:sp>
      <p:sp>
        <p:nvSpPr>
          <p:cNvPr id="33795" name="Rectangle 3"/>
          <p:cNvSpPr>
            <a:spLocks noGrp="1" noChangeArrowheads="1"/>
          </p:cNvSpPr>
          <p:nvPr>
            <p:ph idx="1"/>
          </p:nvPr>
        </p:nvSpPr>
        <p:spPr/>
        <p:txBody>
          <a:bodyPr/>
          <a:lstStyle/>
          <a:p>
            <a:pPr eaLnBrk="1" hangingPunct="1">
              <a:buFontTx/>
              <a:buNone/>
            </a:pPr>
            <a:r>
              <a:rPr lang="en-GB" altLang="en-US" smtClean="0"/>
              <a:t> </a:t>
            </a:r>
            <a:r>
              <a:rPr lang="en-GB" altLang="en-US" sz="2400"/>
              <a:t>These are opportunities for the child to directly experience and manipulate new ideas and objects e.g.</a:t>
            </a:r>
          </a:p>
          <a:p>
            <a:pPr eaLnBrk="1" hangingPunct="1">
              <a:buFontTx/>
              <a:buNone/>
            </a:pPr>
            <a:endParaRPr lang="en-GB" altLang="en-US" sz="2400"/>
          </a:p>
          <a:p>
            <a:pPr eaLnBrk="1" hangingPunct="1"/>
            <a:r>
              <a:rPr lang="en-GB" altLang="en-US" sz="2400"/>
              <a:t>Choice making</a:t>
            </a:r>
          </a:p>
          <a:p>
            <a:pPr eaLnBrk="1" hangingPunct="1"/>
            <a:r>
              <a:rPr lang="en-GB" altLang="en-US" sz="2400"/>
              <a:t>Creating- dance, art, construction</a:t>
            </a:r>
          </a:p>
          <a:p>
            <a:pPr eaLnBrk="1" hangingPunct="1"/>
            <a:r>
              <a:rPr lang="en-GB" altLang="en-US" sz="2400"/>
              <a:t>Interacting – self-esteem, conversation</a:t>
            </a:r>
          </a:p>
          <a:p>
            <a:pPr eaLnBrk="1" hangingPunct="1"/>
            <a:r>
              <a:rPr lang="en-GB" altLang="en-US" sz="2400"/>
              <a:t>Playing – question, experiment, pretend</a:t>
            </a:r>
          </a:p>
          <a:p>
            <a:pPr eaLnBrk="1" hangingPunct="1"/>
            <a:r>
              <a:rPr lang="en-GB" altLang="en-US" sz="2400"/>
              <a:t>Discovering – trips, talks, meeting people, books</a:t>
            </a:r>
          </a:p>
        </p:txBody>
      </p:sp>
      <p:pic>
        <p:nvPicPr>
          <p:cNvPr id="33796" name="Audio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492917959"/>
      </p:ext>
    </p:extLst>
  </p:cSld>
  <p:clrMapOvr>
    <a:masterClrMapping/>
  </p:clrMapOvr>
  <p:transition spd="slow" advTm="911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defRPr/>
            </a:pPr>
            <a:r>
              <a:rPr lang="en-GB" altLang="en-US" sz="3600" dirty="0">
                <a:latin typeface="+mn-lt"/>
              </a:rPr>
              <a:t>Interactive Play</a:t>
            </a:r>
          </a:p>
        </p:txBody>
      </p:sp>
      <p:sp>
        <p:nvSpPr>
          <p:cNvPr id="34819" name="Content Placeholder 2"/>
          <p:cNvSpPr>
            <a:spLocks noGrp="1"/>
          </p:cNvSpPr>
          <p:nvPr>
            <p:ph idx="1"/>
          </p:nvPr>
        </p:nvSpPr>
        <p:spPr/>
        <p:txBody>
          <a:bodyPr/>
          <a:lstStyle/>
          <a:p>
            <a:pPr eaLnBrk="1" hangingPunct="1"/>
            <a:r>
              <a:rPr lang="en-GB" altLang="en-US" sz="2400"/>
              <a:t>Make a special time to engage in this</a:t>
            </a:r>
          </a:p>
          <a:p>
            <a:pPr eaLnBrk="1" hangingPunct="1"/>
            <a:r>
              <a:rPr lang="en-GB" altLang="en-US" sz="2400"/>
              <a:t>Be a supportive play partner</a:t>
            </a:r>
          </a:p>
          <a:p>
            <a:pPr eaLnBrk="1" hangingPunct="1"/>
            <a:r>
              <a:rPr lang="en-GB" altLang="en-US" sz="2400"/>
              <a:t>Mirror the child’s appropriate play</a:t>
            </a:r>
          </a:p>
          <a:p>
            <a:pPr eaLnBrk="1" hangingPunct="1"/>
            <a:r>
              <a:rPr lang="en-GB" altLang="en-US" sz="2400"/>
              <a:t>Provide a narrative for the child’s play</a:t>
            </a:r>
          </a:p>
          <a:p>
            <a:pPr eaLnBrk="1" hangingPunct="1"/>
            <a:r>
              <a:rPr lang="en-GB" altLang="en-US" sz="2400"/>
              <a:t>Model for the child to extend the play experience</a:t>
            </a:r>
          </a:p>
          <a:p>
            <a:pPr eaLnBrk="1" hangingPunct="1"/>
            <a:r>
              <a:rPr lang="en-GB" altLang="en-US" sz="2400"/>
              <a:t>Include action songs, music and movement</a:t>
            </a:r>
          </a:p>
        </p:txBody>
      </p:sp>
      <p:pic>
        <p:nvPicPr>
          <p:cNvPr id="34820" name="Audio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214173817"/>
      </p:ext>
    </p:extLst>
  </p:cSld>
  <p:clrMapOvr>
    <a:masterClrMapping/>
  </p:clrMapOvr>
  <p:transition spd="slow" advTm="1178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152650" y="323851"/>
            <a:ext cx="7886700" cy="1325563"/>
          </a:xfrm>
        </p:spPr>
        <p:txBody>
          <a:bodyPr/>
          <a:lstStyle/>
          <a:p>
            <a:pPr eaLnBrk="1" hangingPunct="1"/>
            <a:r>
              <a:rPr lang="en-GB" altLang="en-US" sz="3600"/>
              <a:t>Objectives :</a:t>
            </a:r>
            <a:br>
              <a:rPr lang="en-GB" altLang="en-US" sz="3600"/>
            </a:br>
            <a:endParaRPr lang="en-GB" altLang="en-US" sz="4000"/>
          </a:p>
        </p:txBody>
      </p:sp>
      <p:sp>
        <p:nvSpPr>
          <p:cNvPr id="6147" name="Rectangle 3"/>
          <p:cNvSpPr>
            <a:spLocks noGrp="1" noChangeArrowheads="1"/>
          </p:cNvSpPr>
          <p:nvPr>
            <p:ph idx="1"/>
          </p:nvPr>
        </p:nvSpPr>
        <p:spPr/>
        <p:txBody>
          <a:bodyPr rtlCol="0">
            <a:normAutofit/>
          </a:bodyPr>
          <a:lstStyle/>
          <a:p>
            <a:pPr marL="0" indent="0" eaLnBrk="1" fontAlgn="auto" hangingPunct="1">
              <a:spcAft>
                <a:spcPts val="0"/>
              </a:spcAft>
              <a:buNone/>
              <a:defRPr/>
            </a:pPr>
            <a:endParaRPr lang="en-GB" altLang="en-US" dirty="0" smtClean="0"/>
          </a:p>
          <a:p>
            <a:pPr eaLnBrk="1" fontAlgn="auto" hangingPunct="1">
              <a:spcAft>
                <a:spcPts val="0"/>
              </a:spcAft>
              <a:defRPr/>
            </a:pPr>
            <a:r>
              <a:rPr lang="en-GB" altLang="en-US" dirty="0" smtClean="0"/>
              <a:t>To explore what play is. </a:t>
            </a:r>
          </a:p>
          <a:p>
            <a:pPr marL="0" indent="0" eaLnBrk="1" fontAlgn="auto" hangingPunct="1">
              <a:spcAft>
                <a:spcPts val="0"/>
              </a:spcAft>
              <a:buNone/>
              <a:defRPr/>
            </a:pPr>
            <a:endParaRPr lang="en-GB" altLang="en-US" dirty="0" smtClean="0"/>
          </a:p>
          <a:p>
            <a:pPr eaLnBrk="1" fontAlgn="auto" hangingPunct="1">
              <a:spcAft>
                <a:spcPts val="0"/>
              </a:spcAft>
              <a:defRPr/>
            </a:pPr>
            <a:r>
              <a:rPr lang="en-GB" altLang="en-US" dirty="0" smtClean="0"/>
              <a:t>To consider how play develops.</a:t>
            </a:r>
          </a:p>
          <a:p>
            <a:pPr marL="0" indent="0" eaLnBrk="1" fontAlgn="auto" hangingPunct="1">
              <a:spcAft>
                <a:spcPts val="0"/>
              </a:spcAft>
              <a:buNone/>
              <a:defRPr/>
            </a:pPr>
            <a:endParaRPr lang="en-GB" altLang="en-US" dirty="0" smtClean="0"/>
          </a:p>
          <a:p>
            <a:pPr eaLnBrk="1" fontAlgn="auto" hangingPunct="1">
              <a:spcAft>
                <a:spcPts val="0"/>
              </a:spcAft>
              <a:defRPr/>
            </a:pPr>
            <a:r>
              <a:rPr lang="en-GB" altLang="en-US" dirty="0" smtClean="0"/>
              <a:t>To explore what are the difficulties for children with SEN </a:t>
            </a:r>
          </a:p>
          <a:p>
            <a:pPr eaLnBrk="1" fontAlgn="auto" hangingPunct="1">
              <a:spcAft>
                <a:spcPts val="0"/>
              </a:spcAft>
              <a:defRPr/>
            </a:pPr>
            <a:endParaRPr lang="en-GB" altLang="en-US" dirty="0"/>
          </a:p>
          <a:p>
            <a:pPr eaLnBrk="1" fontAlgn="auto" hangingPunct="1">
              <a:spcAft>
                <a:spcPts val="0"/>
              </a:spcAft>
              <a:defRPr/>
            </a:pPr>
            <a:r>
              <a:rPr lang="en-GB" altLang="en-US" dirty="0" smtClean="0"/>
              <a:t>How you can support play for ALL children.</a:t>
            </a:r>
          </a:p>
        </p:txBody>
      </p:sp>
      <p:pic>
        <p:nvPicPr>
          <p:cNvPr id="6148"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88164" y="1268413"/>
            <a:ext cx="28479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Audio 1">
            <a:hlinkClick r:id="" action="ppaction://media"/>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399014987"/>
      </p:ext>
    </p:extLst>
  </p:cSld>
  <p:clrMapOvr>
    <a:masterClrMapping/>
  </p:clrMapOvr>
  <p:transition spd="slow" advTm="383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eaLnBrk="1" hangingPunct="1">
              <a:defRPr/>
            </a:pPr>
            <a:r>
              <a:rPr lang="en-GB" altLang="en-US" sz="3600" dirty="0">
                <a:latin typeface="+mn-lt"/>
              </a:rPr>
              <a:t>Developing two and three way joint/shared attention</a:t>
            </a:r>
          </a:p>
        </p:txBody>
      </p:sp>
      <p:sp>
        <p:nvSpPr>
          <p:cNvPr id="36867" name="Content Placeholder 2"/>
          <p:cNvSpPr>
            <a:spLocks noGrp="1"/>
          </p:cNvSpPr>
          <p:nvPr>
            <p:ph idx="1"/>
          </p:nvPr>
        </p:nvSpPr>
        <p:spPr/>
        <p:txBody>
          <a:bodyPr/>
          <a:lstStyle/>
          <a:p>
            <a:pPr eaLnBrk="1" hangingPunct="1"/>
            <a:r>
              <a:rPr lang="en-GB" altLang="en-US" sz="2400" dirty="0"/>
              <a:t>Creating a safe and secure environment</a:t>
            </a:r>
          </a:p>
          <a:p>
            <a:pPr eaLnBrk="1" hangingPunct="1"/>
            <a:r>
              <a:rPr lang="en-GB" altLang="en-US" sz="2400" dirty="0"/>
              <a:t>Gaining the child’s attention- being  ‘there’ and irresistible </a:t>
            </a:r>
          </a:p>
          <a:p>
            <a:pPr eaLnBrk="1" hangingPunct="1"/>
            <a:r>
              <a:rPr lang="en-GB" altLang="en-US" sz="2400" dirty="0"/>
              <a:t>Child focusing on an object/person for an increased amount of time</a:t>
            </a:r>
          </a:p>
          <a:p>
            <a:pPr eaLnBrk="1" hangingPunct="1"/>
            <a:r>
              <a:rPr lang="en-GB" altLang="en-US" sz="2400" dirty="0"/>
              <a:t>Increasing face watching</a:t>
            </a:r>
          </a:p>
          <a:p>
            <a:pPr eaLnBrk="1" hangingPunct="1"/>
            <a:r>
              <a:rPr lang="en-GB" altLang="en-US" sz="2400" dirty="0"/>
              <a:t>Developing turn taking with another person without a toy</a:t>
            </a:r>
          </a:p>
          <a:p>
            <a:pPr eaLnBrk="1" hangingPunct="1"/>
            <a:r>
              <a:rPr lang="en-GB" altLang="en-US" sz="2400" dirty="0"/>
              <a:t>Introduce a toy/activity for child to engage with in with you</a:t>
            </a:r>
          </a:p>
          <a:p>
            <a:pPr eaLnBrk="1" hangingPunct="1"/>
            <a:r>
              <a:rPr lang="en-GB" altLang="en-US" sz="2400" dirty="0"/>
              <a:t>Extend the play</a:t>
            </a:r>
          </a:p>
        </p:txBody>
      </p:sp>
      <p:pic>
        <p:nvPicPr>
          <p:cNvPr id="36868" name="Audio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051583702"/>
      </p:ext>
    </p:extLst>
  </p:cSld>
  <p:clrMapOvr>
    <a:masterClrMapping/>
  </p:clrMapOvr>
  <p:transition spd="slow" advTm="1703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sz="3600" dirty="0">
                <a:latin typeface="+mn-lt"/>
              </a:rPr>
              <a:t>Role of the adult</a:t>
            </a:r>
          </a:p>
        </p:txBody>
      </p:sp>
      <p:sp>
        <p:nvSpPr>
          <p:cNvPr id="38915" name="Content Placeholder 2"/>
          <p:cNvSpPr>
            <a:spLocks noGrp="1"/>
          </p:cNvSpPr>
          <p:nvPr>
            <p:ph idx="1"/>
          </p:nvPr>
        </p:nvSpPr>
        <p:spPr/>
        <p:txBody>
          <a:bodyPr/>
          <a:lstStyle/>
          <a:p>
            <a:pPr eaLnBrk="1" hangingPunct="1"/>
            <a:r>
              <a:rPr lang="en-GB" altLang="en-US" sz="2400">
                <a:solidFill>
                  <a:srgbClr val="000000"/>
                </a:solidFill>
              </a:rPr>
              <a:t>Be a positive role model “Do as I do”</a:t>
            </a:r>
          </a:p>
          <a:p>
            <a:pPr eaLnBrk="1" hangingPunct="1"/>
            <a:r>
              <a:rPr lang="en-GB" altLang="en-US" sz="2400">
                <a:solidFill>
                  <a:srgbClr val="000000"/>
                </a:solidFill>
              </a:rPr>
              <a:t>Be consistent</a:t>
            </a:r>
          </a:p>
          <a:p>
            <a:pPr eaLnBrk="1" hangingPunct="1"/>
            <a:r>
              <a:rPr lang="en-GB" altLang="en-US" sz="2400">
                <a:solidFill>
                  <a:srgbClr val="000000"/>
                </a:solidFill>
              </a:rPr>
              <a:t>Be firm but fair</a:t>
            </a:r>
          </a:p>
          <a:p>
            <a:pPr eaLnBrk="1" hangingPunct="1"/>
            <a:r>
              <a:rPr lang="en-GB" altLang="en-US" sz="2400">
                <a:solidFill>
                  <a:srgbClr val="000000"/>
                </a:solidFill>
              </a:rPr>
              <a:t>Communicate face to face</a:t>
            </a:r>
          </a:p>
          <a:p>
            <a:pPr eaLnBrk="1" hangingPunct="1"/>
            <a:r>
              <a:rPr lang="en-GB" altLang="en-US" sz="2400">
                <a:solidFill>
                  <a:srgbClr val="000000"/>
                </a:solidFill>
              </a:rPr>
              <a:t>Keep language simple</a:t>
            </a:r>
          </a:p>
          <a:p>
            <a:pPr eaLnBrk="1" hangingPunct="1"/>
            <a:r>
              <a:rPr lang="en-GB" altLang="en-US" sz="2400">
                <a:solidFill>
                  <a:srgbClr val="000000"/>
                </a:solidFill>
              </a:rPr>
              <a:t>Allow children their feelings</a:t>
            </a:r>
          </a:p>
          <a:p>
            <a:pPr eaLnBrk="1" hangingPunct="1"/>
            <a:r>
              <a:rPr lang="en-GB" altLang="en-US" sz="2400">
                <a:solidFill>
                  <a:srgbClr val="000000"/>
                </a:solidFill>
              </a:rPr>
              <a:t>Create safe but challenging play</a:t>
            </a:r>
          </a:p>
          <a:p>
            <a:endParaRPr lang="en-GB" altLang="en-US" smtClean="0"/>
          </a:p>
        </p:txBody>
      </p:sp>
      <p:pic>
        <p:nvPicPr>
          <p:cNvPr id="38916" name="Audio 3">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23193447"/>
      </p:ext>
    </p:extLst>
  </p:cSld>
  <p:clrMapOvr>
    <a:masterClrMapping/>
  </p:clrMapOvr>
  <p:transition spd="slow" advTm="924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sz="3600" dirty="0">
                <a:latin typeface="+mn-lt"/>
              </a:rPr>
              <a:t>Role of the adult</a:t>
            </a:r>
          </a:p>
        </p:txBody>
      </p:sp>
      <p:sp>
        <p:nvSpPr>
          <p:cNvPr id="39939" name="Content Placeholder 2"/>
          <p:cNvSpPr>
            <a:spLocks noGrp="1"/>
          </p:cNvSpPr>
          <p:nvPr>
            <p:ph idx="1"/>
          </p:nvPr>
        </p:nvSpPr>
        <p:spPr/>
        <p:txBody>
          <a:bodyPr/>
          <a:lstStyle/>
          <a:p>
            <a:pPr eaLnBrk="1" hangingPunct="1"/>
            <a:r>
              <a:rPr lang="en-GB" altLang="en-US" sz="2400">
                <a:solidFill>
                  <a:srgbClr val="000000"/>
                </a:solidFill>
              </a:rPr>
              <a:t>Encourage independence and choice</a:t>
            </a:r>
          </a:p>
          <a:p>
            <a:pPr eaLnBrk="1" hangingPunct="1"/>
            <a:r>
              <a:rPr lang="en-GB" altLang="en-US" sz="2400">
                <a:solidFill>
                  <a:srgbClr val="000000"/>
                </a:solidFill>
              </a:rPr>
              <a:t>Facilitate play (not lead it)</a:t>
            </a:r>
          </a:p>
          <a:p>
            <a:pPr eaLnBrk="1" hangingPunct="1"/>
            <a:r>
              <a:rPr lang="en-GB" altLang="en-US" sz="2400">
                <a:solidFill>
                  <a:srgbClr val="000000"/>
                </a:solidFill>
              </a:rPr>
              <a:t>Introduce new and challenging skills (be there to help)</a:t>
            </a:r>
          </a:p>
          <a:p>
            <a:pPr eaLnBrk="1" hangingPunct="1"/>
            <a:r>
              <a:rPr lang="en-GB" altLang="en-US" sz="2400">
                <a:solidFill>
                  <a:srgbClr val="000000"/>
                </a:solidFill>
              </a:rPr>
              <a:t>Help children generalise skills</a:t>
            </a:r>
          </a:p>
          <a:p>
            <a:pPr eaLnBrk="1" hangingPunct="1"/>
            <a:r>
              <a:rPr lang="en-GB" altLang="en-US" sz="2400">
                <a:solidFill>
                  <a:srgbClr val="000000"/>
                </a:solidFill>
              </a:rPr>
              <a:t>Allow children to ‘energetic”</a:t>
            </a:r>
          </a:p>
          <a:p>
            <a:pPr eaLnBrk="1" hangingPunct="1"/>
            <a:r>
              <a:rPr lang="en-GB" altLang="en-US" sz="2400">
                <a:solidFill>
                  <a:srgbClr val="000000"/>
                </a:solidFill>
              </a:rPr>
              <a:t>Provide a ‘safe base” and a “secure haven”</a:t>
            </a:r>
          </a:p>
          <a:p>
            <a:endParaRPr lang="en-GB" altLang="en-US" sz="2400"/>
          </a:p>
        </p:txBody>
      </p:sp>
      <p:pic>
        <p:nvPicPr>
          <p:cNvPr id="39940" name="Audio 3">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512533626"/>
      </p:ext>
    </p:extLst>
  </p:cSld>
  <p:clrMapOvr>
    <a:masterClrMapping/>
  </p:clrMapOvr>
  <p:transition spd="slow" advTm="10616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defRPr/>
            </a:pPr>
            <a:r>
              <a:rPr lang="en-GB" altLang="en-US" sz="3600" dirty="0">
                <a:latin typeface="+mn-lt"/>
              </a:rPr>
              <a:t>Adult Led Activities</a:t>
            </a:r>
            <a:r>
              <a:rPr lang="en-GB" altLang="en-US" dirty="0" smtClean="0"/>
              <a:t/>
            </a:r>
            <a:br>
              <a:rPr lang="en-GB" altLang="en-US" dirty="0" smtClean="0"/>
            </a:br>
            <a:endParaRPr lang="en-US" altLang="en-US" dirty="0" smtClean="0"/>
          </a:p>
        </p:txBody>
      </p:sp>
      <p:sp>
        <p:nvSpPr>
          <p:cNvPr id="48131" name="Rectangle 3"/>
          <p:cNvSpPr>
            <a:spLocks noGrp="1" noChangeArrowheads="1"/>
          </p:cNvSpPr>
          <p:nvPr>
            <p:ph idx="1"/>
          </p:nvPr>
        </p:nvSpPr>
        <p:spPr/>
        <p:txBody>
          <a:bodyPr/>
          <a:lstStyle/>
          <a:p>
            <a:pPr eaLnBrk="1" hangingPunct="1">
              <a:defRPr/>
            </a:pPr>
            <a:r>
              <a:rPr lang="en-GB" altLang="en-US" sz="2400" dirty="0"/>
              <a:t>Planned for and directed by an adult.</a:t>
            </a:r>
          </a:p>
          <a:p>
            <a:pPr marL="0" indent="0" eaLnBrk="1" hangingPunct="1">
              <a:buNone/>
              <a:defRPr/>
            </a:pPr>
            <a:endParaRPr lang="en-GB" altLang="en-US" sz="1100" dirty="0"/>
          </a:p>
          <a:p>
            <a:pPr eaLnBrk="1" hangingPunct="1">
              <a:defRPr/>
            </a:pPr>
            <a:r>
              <a:rPr lang="en-GB" altLang="en-US" sz="2400" dirty="0"/>
              <a:t>Whole class or small group activities led by an adult.</a:t>
            </a:r>
          </a:p>
          <a:p>
            <a:pPr marL="0" indent="0" eaLnBrk="1" hangingPunct="1">
              <a:buNone/>
              <a:defRPr/>
            </a:pPr>
            <a:endParaRPr lang="en-GB" altLang="en-US" sz="1100" dirty="0"/>
          </a:p>
          <a:p>
            <a:pPr eaLnBrk="1" hangingPunct="1">
              <a:defRPr/>
            </a:pPr>
            <a:r>
              <a:rPr lang="en-GB" altLang="en-US" sz="2400" dirty="0"/>
              <a:t>Activities devised by an adult that children are directed to undertake independently</a:t>
            </a:r>
          </a:p>
        </p:txBody>
      </p:sp>
      <p:pic>
        <p:nvPicPr>
          <p:cNvPr id="40964" name="Audio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713261448"/>
      </p:ext>
    </p:extLst>
  </p:cSld>
  <p:clrMapOvr>
    <a:masterClrMapping/>
  </p:clrMapOvr>
  <p:transition spd="slow" advTm="826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sz="3600" dirty="0">
                <a:latin typeface="+mn-lt"/>
              </a:rPr>
              <a:t>Importance of Sensory Play</a:t>
            </a:r>
          </a:p>
        </p:txBody>
      </p:sp>
      <p:sp>
        <p:nvSpPr>
          <p:cNvPr id="43011" name="Content Placeholder 2"/>
          <p:cNvSpPr>
            <a:spLocks noGrp="1"/>
          </p:cNvSpPr>
          <p:nvPr>
            <p:ph idx="1"/>
          </p:nvPr>
        </p:nvSpPr>
        <p:spPr/>
        <p:txBody>
          <a:bodyPr/>
          <a:lstStyle/>
          <a:p>
            <a:pPr eaLnBrk="1" hangingPunct="1"/>
            <a:r>
              <a:rPr lang="en-GB" altLang="en-US" sz="2400">
                <a:solidFill>
                  <a:srgbClr val="000000"/>
                </a:solidFill>
              </a:rPr>
              <a:t>Research shows that sensory play allows children to engage with their environment, develop social skills, language and learn. </a:t>
            </a:r>
          </a:p>
          <a:p>
            <a:pPr eaLnBrk="1" hangingPunct="1"/>
            <a:endParaRPr lang="en-GB" altLang="en-US" sz="1100">
              <a:solidFill>
                <a:srgbClr val="000000"/>
              </a:solidFill>
            </a:endParaRPr>
          </a:p>
          <a:p>
            <a:pPr eaLnBrk="1" hangingPunct="1"/>
            <a:r>
              <a:rPr lang="en-GB" altLang="en-US" sz="2400">
                <a:solidFill>
                  <a:srgbClr val="000000"/>
                </a:solidFill>
              </a:rPr>
              <a:t>For children with special educational needs where a child’s ability to learn in the same way as their peers is affected, sensory play can be highly beneficial</a:t>
            </a:r>
          </a:p>
          <a:p>
            <a:endParaRPr lang="en-GB" altLang="en-US" sz="2400"/>
          </a:p>
        </p:txBody>
      </p:sp>
      <p:pic>
        <p:nvPicPr>
          <p:cNvPr id="43012"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24439" y="4365626"/>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Audio 3">
            <a:hlinkClick r:id="" action="ppaction://media"/>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969065451"/>
      </p:ext>
    </p:extLst>
  </p:cSld>
  <p:clrMapOvr>
    <a:masterClrMapping/>
  </p:clrMapOvr>
  <p:transition spd="slow" advTm="777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sz="3600" dirty="0">
                <a:latin typeface="+mn-lt"/>
              </a:rPr>
              <a:t>Sensory Development</a:t>
            </a:r>
          </a:p>
        </p:txBody>
      </p:sp>
      <p:sp>
        <p:nvSpPr>
          <p:cNvPr id="44035" name="Content Placeholder 2"/>
          <p:cNvSpPr>
            <a:spLocks noGrp="1"/>
          </p:cNvSpPr>
          <p:nvPr>
            <p:ph idx="1"/>
          </p:nvPr>
        </p:nvSpPr>
        <p:spPr/>
        <p:txBody>
          <a:bodyPr/>
          <a:lstStyle/>
          <a:p>
            <a:pPr eaLnBrk="1" hangingPunct="1"/>
            <a:r>
              <a:rPr lang="en-GB" altLang="en-US" sz="2400">
                <a:solidFill>
                  <a:srgbClr val="000000"/>
                </a:solidFill>
              </a:rPr>
              <a:t>A sensory play tray can engage numerous senses, creating an inviting, calming and tactile stimulus for children of all abilities. Playing alongside peers in such an environment takes away the pressure for a particular outcome and allows the children to develop their own games, scenarios and learning experience.</a:t>
            </a:r>
          </a:p>
          <a:p>
            <a:endParaRPr lang="en-GB" altLang="en-US" sz="2400"/>
          </a:p>
        </p:txBody>
      </p:sp>
      <p:pic>
        <p:nvPicPr>
          <p:cNvPr id="44036"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81550" y="4402139"/>
            <a:ext cx="26289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Audio 3">
            <a:hlinkClick r:id="" action="ppaction://media"/>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915201930"/>
      </p:ext>
    </p:extLst>
  </p:cSld>
  <p:clrMapOvr>
    <a:masterClrMapping/>
  </p:clrMapOvr>
  <p:transition spd="slow" advTm="534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4"/>
          <p:cNvSpPr>
            <a:spLocks noGrp="1"/>
          </p:cNvSpPr>
          <p:nvPr>
            <p:ph type="title"/>
          </p:nvPr>
        </p:nvSpPr>
        <p:spPr>
          <a:xfrm>
            <a:off x="2152650" y="365125"/>
            <a:ext cx="7831138" cy="471488"/>
          </a:xfrm>
        </p:spPr>
        <p:txBody>
          <a:bodyPr/>
          <a:lstStyle/>
          <a:p>
            <a:pPr eaLnBrk="1" hangingPunct="1">
              <a:defRPr/>
            </a:pPr>
            <a:r>
              <a:rPr lang="en-GB" altLang="en-US" sz="3600" dirty="0">
                <a:latin typeface="+mn-lt"/>
              </a:rPr>
              <a:t>Assessing Children’s Play skills</a:t>
            </a:r>
          </a:p>
        </p:txBody>
      </p:sp>
      <p:graphicFrame>
        <p:nvGraphicFramePr>
          <p:cNvPr id="3" name="Content Placeholder 2"/>
          <p:cNvGraphicFramePr>
            <a:graphicFrameLocks noGrp="1"/>
          </p:cNvGraphicFramePr>
          <p:nvPr>
            <p:ph idx="1"/>
          </p:nvPr>
        </p:nvGraphicFramePr>
        <p:xfrm>
          <a:off x="2152651" y="836613"/>
          <a:ext cx="7831137" cy="5946774"/>
        </p:xfrm>
        <a:graphic>
          <a:graphicData uri="http://schemas.openxmlformats.org/drawingml/2006/table">
            <a:tbl>
              <a:tblPr firstRow="1" bandRow="1">
                <a:tableStyleId>{5C22544A-7EE6-4342-B048-85BDC9FD1C3A}</a:tableStyleId>
              </a:tblPr>
              <a:tblGrid>
                <a:gridCol w="2610379">
                  <a:extLst>
                    <a:ext uri="{9D8B030D-6E8A-4147-A177-3AD203B41FA5}">
                      <a16:colId xmlns:a16="http://schemas.microsoft.com/office/drawing/2014/main" val="20000"/>
                    </a:ext>
                  </a:extLst>
                </a:gridCol>
                <a:gridCol w="2610379">
                  <a:extLst>
                    <a:ext uri="{9D8B030D-6E8A-4147-A177-3AD203B41FA5}">
                      <a16:colId xmlns:a16="http://schemas.microsoft.com/office/drawing/2014/main" val="20001"/>
                    </a:ext>
                  </a:extLst>
                </a:gridCol>
                <a:gridCol w="2610379">
                  <a:extLst>
                    <a:ext uri="{9D8B030D-6E8A-4147-A177-3AD203B41FA5}">
                      <a16:colId xmlns:a16="http://schemas.microsoft.com/office/drawing/2014/main" val="20002"/>
                    </a:ext>
                  </a:extLst>
                </a:gridCol>
              </a:tblGrid>
              <a:tr h="302400">
                <a:tc>
                  <a:txBody>
                    <a:bodyPr/>
                    <a:lstStyle/>
                    <a:p>
                      <a:r>
                        <a:rPr lang="en-GB" sz="1300" dirty="0" smtClean="0"/>
                        <a:t>Where your child is?</a:t>
                      </a:r>
                      <a:endParaRPr lang="en-GB" sz="1300" dirty="0"/>
                    </a:p>
                  </a:txBody>
                  <a:tcPr marL="91432" marR="91432" marT="45718" marB="45718"/>
                </a:tc>
                <a:tc>
                  <a:txBody>
                    <a:bodyPr/>
                    <a:lstStyle/>
                    <a:p>
                      <a:r>
                        <a:rPr lang="en-GB" sz="1300" dirty="0" smtClean="0"/>
                        <a:t>How to help them?</a:t>
                      </a:r>
                      <a:endParaRPr lang="en-GB" sz="1300" dirty="0"/>
                    </a:p>
                  </a:txBody>
                  <a:tcPr marL="91432" marR="91432" marT="45718" marB="45718"/>
                </a:tc>
                <a:tc>
                  <a:txBody>
                    <a:bodyPr/>
                    <a:lstStyle/>
                    <a:p>
                      <a:r>
                        <a:rPr lang="en-GB" sz="1300" dirty="0" smtClean="0"/>
                        <a:t>What is involved?</a:t>
                      </a:r>
                      <a:endParaRPr lang="en-GB" sz="1300" dirty="0"/>
                    </a:p>
                  </a:txBody>
                  <a:tcPr marL="91432" marR="91432" marT="45718" marB="45718"/>
                </a:tc>
                <a:extLst>
                  <a:ext uri="{0D108BD9-81ED-4DB2-BD59-A6C34878D82A}">
                    <a16:rowId xmlns:a16="http://schemas.microsoft.com/office/drawing/2014/main" val="10000"/>
                  </a:ext>
                </a:extLst>
              </a:tr>
              <a:tr h="2270872">
                <a:tc>
                  <a:txBody>
                    <a:bodyPr/>
                    <a:lstStyle/>
                    <a:p>
                      <a:pPr>
                        <a:lnSpc>
                          <a:spcPct val="107000"/>
                        </a:lnSpc>
                        <a:spcAft>
                          <a:spcPts val="800"/>
                        </a:spcAft>
                      </a:pPr>
                      <a:r>
                        <a:rPr lang="en-GB" sz="1400" dirty="0" smtClean="0">
                          <a:effectLst/>
                          <a:latin typeface="Calibri" panose="020F0502020204030204" pitchFamily="34" charset="0"/>
                          <a:ea typeface="Calibri" panose="020F0502020204030204" pitchFamily="34" charset="0"/>
                          <a:cs typeface="Times New Roman" panose="02020603050405020304" pitchFamily="18" charset="0"/>
                        </a:rPr>
                        <a:t>On their own agenda</a:t>
                      </a:r>
                      <a:endParaRPr lang="en-GB"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00" dirty="0" smtClean="0">
                          <a:effectLst/>
                          <a:latin typeface="Calibri" panose="020F0502020204030204" pitchFamily="34" charset="0"/>
                          <a:ea typeface="Calibri" panose="020F0502020204030204" pitchFamily="34" charset="0"/>
                          <a:cs typeface="Times New Roman" panose="02020603050405020304" pitchFamily="18" charset="0"/>
                        </a:rPr>
                        <a:t>Solitary play</a:t>
                      </a:r>
                      <a:endParaRPr lang="en-GB" sz="12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GB" sz="1400" dirty="0" smtClean="0">
                          <a:effectLst/>
                          <a:latin typeface="Calibri" panose="020F0502020204030204" pitchFamily="34" charset="0"/>
                          <a:ea typeface="Calibri" panose="020F0502020204030204" pitchFamily="34" charset="0"/>
                          <a:cs typeface="Times New Roman" panose="02020603050405020304" pitchFamily="18" charset="0"/>
                        </a:rPr>
                        <a:t>Appearing unaware of others</a:t>
                      </a:r>
                      <a:endParaRPr lang="en-GB" sz="1300" dirty="0"/>
                    </a:p>
                  </a:txBody>
                  <a:tcPr marL="91432" marR="91432" marT="45718" marB="45718"/>
                </a:tc>
                <a:tc>
                  <a:txBody>
                    <a:bodyPr/>
                    <a:lstStyle/>
                    <a:p>
                      <a:r>
                        <a:rPr lang="fr-FR" sz="1300" dirty="0" smtClean="0"/>
                        <a:t>Intensive interaction</a:t>
                      </a:r>
                    </a:p>
                    <a:p>
                      <a:endParaRPr lang="fr-FR" sz="1300" dirty="0" smtClean="0"/>
                    </a:p>
                    <a:p>
                      <a:endParaRPr lang="fr-FR" sz="1300" dirty="0" smtClean="0"/>
                    </a:p>
                    <a:p>
                      <a:r>
                        <a:rPr lang="fr-FR" sz="1300" dirty="0" smtClean="0"/>
                        <a:t>Joint attention</a:t>
                      </a:r>
                    </a:p>
                    <a:p>
                      <a:endParaRPr lang="fr-FR" sz="1300" dirty="0" smtClean="0"/>
                    </a:p>
                    <a:p>
                      <a:endParaRPr lang="fr-FR" sz="1300" dirty="0" smtClean="0"/>
                    </a:p>
                    <a:p>
                      <a:endParaRPr lang="fr-FR" sz="1300" dirty="0" smtClean="0"/>
                    </a:p>
                    <a:p>
                      <a:endParaRPr lang="fr-FR" sz="1300" dirty="0" smtClean="0"/>
                    </a:p>
                    <a:p>
                      <a:endParaRPr lang="fr-FR" sz="1300" dirty="0" smtClean="0"/>
                    </a:p>
                    <a:p>
                      <a:r>
                        <a:rPr lang="fr-FR" sz="1300" dirty="0" smtClean="0"/>
                        <a:t>Attention Autism</a:t>
                      </a:r>
                    </a:p>
                    <a:p>
                      <a:endParaRPr lang="en-GB" sz="1300" dirty="0"/>
                    </a:p>
                  </a:txBody>
                  <a:tcPr marL="91432" marR="91432" marT="45718" marB="45718"/>
                </a:tc>
                <a:tc>
                  <a:txBody>
                    <a:bodyPr/>
                    <a:lstStyle/>
                    <a:p>
                      <a:r>
                        <a:rPr lang="en-GB" sz="1300" dirty="0" smtClean="0"/>
                        <a:t>Mirroring their actions and sounds- commenting</a:t>
                      </a:r>
                    </a:p>
                    <a:p>
                      <a:endParaRPr lang="en-GB" sz="1300" dirty="0" smtClean="0"/>
                    </a:p>
                    <a:p>
                      <a:r>
                        <a:rPr lang="en-GB" sz="1300" dirty="0" smtClean="0"/>
                        <a:t>Finding a motivating activity/resource and trying to engage your child with them</a:t>
                      </a:r>
                    </a:p>
                    <a:p>
                      <a:r>
                        <a:rPr lang="en-GB" sz="1300" dirty="0" smtClean="0"/>
                        <a:t>Curiosity Programme</a:t>
                      </a:r>
                    </a:p>
                    <a:p>
                      <a:r>
                        <a:rPr lang="en-GB" sz="1300" dirty="0" smtClean="0"/>
                        <a:t>Pausing and creating anticipation</a:t>
                      </a:r>
                    </a:p>
                    <a:p>
                      <a:endParaRPr lang="en-GB" sz="1300" dirty="0" smtClean="0"/>
                    </a:p>
                    <a:p>
                      <a:r>
                        <a:rPr lang="en-GB" sz="1300" dirty="0" smtClean="0"/>
                        <a:t>What’s in the bucket? </a:t>
                      </a:r>
                      <a:r>
                        <a:rPr lang="en-GB" sz="1300" dirty="0" err="1" smtClean="0"/>
                        <a:t>Etc</a:t>
                      </a:r>
                      <a:endParaRPr lang="en-GB" sz="1300" dirty="0" smtClean="0"/>
                    </a:p>
                    <a:p>
                      <a:endParaRPr lang="en-GB" sz="1300" dirty="0"/>
                    </a:p>
                  </a:txBody>
                  <a:tcPr marL="91432" marR="91432" marT="45718" marB="45718"/>
                </a:tc>
                <a:extLst>
                  <a:ext uri="{0D108BD9-81ED-4DB2-BD59-A6C34878D82A}">
                    <a16:rowId xmlns:a16="http://schemas.microsoft.com/office/drawing/2014/main" val="10001"/>
                  </a:ext>
                </a:extLst>
              </a:tr>
              <a:tr h="1686751">
                <a:tc>
                  <a:txBody>
                    <a:bodyPr/>
                    <a:lstStyle/>
                    <a:p>
                      <a:r>
                        <a:rPr lang="en-GB" sz="1400" dirty="0" smtClean="0">
                          <a:effectLst/>
                          <a:latin typeface="Calibri" panose="020F0502020204030204" pitchFamily="34" charset="0"/>
                          <a:ea typeface="Calibri" panose="020F0502020204030204" pitchFamily="34" charset="0"/>
                          <a:cs typeface="Times New Roman" panose="02020603050405020304" pitchFamily="18" charset="0"/>
                        </a:rPr>
                        <a:t>Not </a:t>
                      </a:r>
                      <a:r>
                        <a:rPr lang="en-GB" sz="1400" smtClean="0">
                          <a:effectLst/>
                          <a:latin typeface="Calibri" panose="020F0502020204030204" pitchFamily="34" charset="0"/>
                          <a:ea typeface="Calibri" panose="020F0502020204030204" pitchFamily="34" charset="0"/>
                          <a:cs typeface="Times New Roman" panose="02020603050405020304" pitchFamily="18" charset="0"/>
                        </a:rPr>
                        <a:t>knowing how </a:t>
                      </a:r>
                      <a:r>
                        <a:rPr lang="en-GB" sz="1400" dirty="0" smtClean="0">
                          <a:effectLst/>
                          <a:latin typeface="Calibri" panose="020F0502020204030204" pitchFamily="34" charset="0"/>
                          <a:ea typeface="Calibri" panose="020F0502020204030204" pitchFamily="34" charset="0"/>
                          <a:cs typeface="Times New Roman" panose="02020603050405020304" pitchFamily="18" charset="0"/>
                        </a:rPr>
                        <a:t>to play with toys</a:t>
                      </a:r>
                      <a:endParaRPr lang="en-GB" sz="1300" dirty="0"/>
                    </a:p>
                  </a:txBody>
                  <a:tcPr marL="91432" marR="91432" marT="45718" marB="45718"/>
                </a:tc>
                <a:tc>
                  <a:txBody>
                    <a:bodyPr/>
                    <a:lstStyle/>
                    <a:p>
                      <a:r>
                        <a:rPr lang="en-GB" sz="1300" dirty="0" smtClean="0"/>
                        <a:t>Modelling play</a:t>
                      </a:r>
                    </a:p>
                    <a:p>
                      <a:endParaRPr lang="en-GB" sz="1300" dirty="0" smtClean="0"/>
                    </a:p>
                    <a:p>
                      <a:endParaRPr lang="en-GB" sz="1300" dirty="0" smtClean="0"/>
                    </a:p>
                    <a:p>
                      <a:endParaRPr lang="en-GB" sz="1300" dirty="0" smtClean="0"/>
                    </a:p>
                    <a:p>
                      <a:r>
                        <a:rPr lang="en-GB" sz="1300" dirty="0" err="1" smtClean="0"/>
                        <a:t>Identi</a:t>
                      </a:r>
                      <a:r>
                        <a:rPr lang="en-GB" sz="1300" dirty="0" smtClean="0"/>
                        <a:t>-play</a:t>
                      </a:r>
                    </a:p>
                    <a:p>
                      <a:endParaRPr lang="en-GB" sz="1300" dirty="0"/>
                    </a:p>
                  </a:txBody>
                  <a:tcPr marL="91432" marR="91432" marT="45718" marB="45718"/>
                </a:tc>
                <a:tc>
                  <a:txBody>
                    <a:bodyPr/>
                    <a:lstStyle/>
                    <a:p>
                      <a:r>
                        <a:rPr lang="en-GB" sz="1300" dirty="0" smtClean="0"/>
                        <a:t>Show how to use a cause and effect toy</a:t>
                      </a:r>
                    </a:p>
                    <a:p>
                      <a:r>
                        <a:rPr lang="en-GB" sz="1300" dirty="0" smtClean="0"/>
                        <a:t>Show how to make/play a simple game for e.g. a sandcastle, skittles</a:t>
                      </a:r>
                    </a:p>
                    <a:p>
                      <a:endParaRPr lang="en-GB" sz="1300" dirty="0" smtClean="0"/>
                    </a:p>
                    <a:p>
                      <a:r>
                        <a:rPr lang="en-GB" sz="1300" dirty="0" smtClean="0"/>
                        <a:t>Having two sets of toys and a brief script to narrate it.</a:t>
                      </a:r>
                    </a:p>
                    <a:p>
                      <a:endParaRPr lang="en-GB" sz="1300" dirty="0" smtClean="0"/>
                    </a:p>
                  </a:txBody>
                  <a:tcPr marL="91432" marR="91432" marT="45718" marB="45718"/>
                </a:tc>
                <a:extLst>
                  <a:ext uri="{0D108BD9-81ED-4DB2-BD59-A6C34878D82A}">
                    <a16:rowId xmlns:a16="http://schemas.microsoft.com/office/drawing/2014/main" val="10002"/>
                  </a:ext>
                </a:extLst>
              </a:tr>
              <a:tr h="1686751">
                <a:tc>
                  <a:txBody>
                    <a:bodyPr/>
                    <a:lstStyle/>
                    <a:p>
                      <a:r>
                        <a:rPr lang="en-GB" sz="1300" dirty="0" smtClean="0"/>
                        <a:t>Limited and repetitive play</a:t>
                      </a:r>
                      <a:endParaRPr lang="en-GB" sz="1300" dirty="0"/>
                    </a:p>
                  </a:txBody>
                  <a:tcPr marL="91432" marR="91432" marT="45718" marB="45718"/>
                </a:tc>
                <a:tc>
                  <a:txBody>
                    <a:bodyPr/>
                    <a:lstStyle/>
                    <a:p>
                      <a:r>
                        <a:rPr lang="en-GB" sz="1300" dirty="0" smtClean="0"/>
                        <a:t>Choice Boards</a:t>
                      </a:r>
                    </a:p>
                    <a:p>
                      <a:r>
                        <a:rPr lang="en-GB" sz="1300" dirty="0" smtClean="0"/>
                        <a:t>Modelling pretend play</a:t>
                      </a:r>
                    </a:p>
                    <a:p>
                      <a:r>
                        <a:rPr lang="en-GB" sz="1300" dirty="0" smtClean="0"/>
                        <a:t>Use timers to ration ‘special interests’</a:t>
                      </a:r>
                    </a:p>
                    <a:p>
                      <a:endParaRPr lang="en-GB" sz="1300" dirty="0"/>
                    </a:p>
                  </a:txBody>
                  <a:tcPr marL="91432" marR="91432" marT="45718" marB="45718"/>
                </a:tc>
                <a:tc>
                  <a:txBody>
                    <a:bodyPr/>
                    <a:lstStyle/>
                    <a:p>
                      <a:r>
                        <a:rPr lang="en-GB" sz="1300" dirty="0" smtClean="0"/>
                        <a:t>Photos of 2/3 activities that they could engage in</a:t>
                      </a:r>
                    </a:p>
                    <a:p>
                      <a:endParaRPr lang="en-GB" sz="1300" dirty="0" smtClean="0"/>
                    </a:p>
                    <a:p>
                      <a:r>
                        <a:rPr lang="en-GB" sz="1300" dirty="0" smtClean="0"/>
                        <a:t>Set up play and extend it by modelling- e.g. making food and feeding the baby</a:t>
                      </a:r>
                    </a:p>
                    <a:p>
                      <a:r>
                        <a:rPr lang="en-GB" sz="1300" dirty="0" smtClean="0"/>
                        <a:t>Going to the shops in the car</a:t>
                      </a:r>
                    </a:p>
                    <a:p>
                      <a:endParaRPr lang="en-GB" sz="1300" dirty="0"/>
                    </a:p>
                  </a:txBody>
                  <a:tcPr marL="91432" marR="91432" marT="45718" marB="45718"/>
                </a:tc>
                <a:extLst>
                  <a:ext uri="{0D108BD9-81ED-4DB2-BD59-A6C34878D82A}">
                    <a16:rowId xmlns:a16="http://schemas.microsoft.com/office/drawing/2014/main" val="10003"/>
                  </a:ext>
                </a:extLst>
              </a:tr>
            </a:tbl>
          </a:graphicData>
        </a:graphic>
      </p:graphicFrame>
      <p:pic>
        <p:nvPicPr>
          <p:cNvPr id="45081" name="Audio 3">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01644260"/>
      </p:ext>
    </p:extLst>
  </p:cSld>
  <p:clrMapOvr>
    <a:masterClrMapping/>
  </p:clrMapOvr>
  <p:transition spd="slow" advTm="1915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5"/>
            <a:ext cx="7886700" cy="687388"/>
          </a:xfrm>
        </p:spPr>
        <p:txBody>
          <a:bodyPr/>
          <a:lstStyle/>
          <a:p>
            <a:pPr>
              <a:defRPr/>
            </a:pPr>
            <a:r>
              <a:rPr lang="en-GB" sz="3600" dirty="0">
                <a:latin typeface="+mn-lt"/>
              </a:rPr>
              <a:t>Assessing Children’s Play Skills</a:t>
            </a:r>
          </a:p>
        </p:txBody>
      </p:sp>
      <p:graphicFrame>
        <p:nvGraphicFramePr>
          <p:cNvPr id="4" name="Content Placeholder 3"/>
          <p:cNvGraphicFramePr>
            <a:graphicFrameLocks noGrp="1"/>
          </p:cNvGraphicFramePr>
          <p:nvPr>
            <p:ph idx="1"/>
          </p:nvPr>
        </p:nvGraphicFramePr>
        <p:xfrm>
          <a:off x="1936750" y="1052513"/>
          <a:ext cx="8318500" cy="5416580"/>
        </p:xfrm>
        <a:graphic>
          <a:graphicData uri="http://schemas.openxmlformats.org/drawingml/2006/table">
            <a:tbl>
              <a:tblPr firstRow="1" bandRow="1">
                <a:tableStyleId>{5C22544A-7EE6-4342-B048-85BDC9FD1C3A}</a:tableStyleId>
              </a:tblPr>
              <a:tblGrid>
                <a:gridCol w="1728140">
                  <a:extLst>
                    <a:ext uri="{9D8B030D-6E8A-4147-A177-3AD203B41FA5}">
                      <a16:colId xmlns:a16="http://schemas.microsoft.com/office/drawing/2014/main" val="20000"/>
                    </a:ext>
                  </a:extLst>
                </a:gridCol>
                <a:gridCol w="3528287">
                  <a:extLst>
                    <a:ext uri="{9D8B030D-6E8A-4147-A177-3AD203B41FA5}">
                      <a16:colId xmlns:a16="http://schemas.microsoft.com/office/drawing/2014/main" val="20001"/>
                    </a:ext>
                  </a:extLst>
                </a:gridCol>
                <a:gridCol w="3062073">
                  <a:extLst>
                    <a:ext uri="{9D8B030D-6E8A-4147-A177-3AD203B41FA5}">
                      <a16:colId xmlns:a16="http://schemas.microsoft.com/office/drawing/2014/main" val="20002"/>
                    </a:ext>
                  </a:extLst>
                </a:gridCol>
              </a:tblGrid>
              <a:tr h="539744">
                <a:tc>
                  <a:txBody>
                    <a:bodyPr/>
                    <a:lstStyle/>
                    <a:p>
                      <a:r>
                        <a:rPr lang="en-GB" sz="1400" dirty="0" smtClean="0"/>
                        <a:t>Where your child is</a:t>
                      </a:r>
                      <a:endParaRPr lang="en-GB" sz="1400" dirty="0"/>
                    </a:p>
                  </a:txBody>
                  <a:tcPr marL="91437" marR="91437" marT="45729" marB="45729"/>
                </a:tc>
                <a:tc>
                  <a:txBody>
                    <a:bodyPr/>
                    <a:lstStyle/>
                    <a:p>
                      <a:r>
                        <a:rPr lang="en-GB" sz="1400" dirty="0" smtClean="0"/>
                        <a:t>How to help them?</a:t>
                      </a:r>
                      <a:endParaRPr lang="en-GB" sz="1400" dirty="0"/>
                    </a:p>
                  </a:txBody>
                  <a:tcPr marL="91437" marR="91437" marT="45729" marB="45729"/>
                </a:tc>
                <a:tc>
                  <a:txBody>
                    <a:bodyPr/>
                    <a:lstStyle/>
                    <a:p>
                      <a:r>
                        <a:rPr lang="en-GB" sz="1400" dirty="0" smtClean="0"/>
                        <a:t>What is involved?</a:t>
                      </a:r>
                      <a:endParaRPr lang="en-GB" sz="1400" dirty="0"/>
                    </a:p>
                  </a:txBody>
                  <a:tcPr marL="91437" marR="91437" marT="45729" marB="45729"/>
                </a:tc>
                <a:extLst>
                  <a:ext uri="{0D108BD9-81ED-4DB2-BD59-A6C34878D82A}">
                    <a16:rowId xmlns:a16="http://schemas.microsoft.com/office/drawing/2014/main" val="10000"/>
                  </a:ext>
                </a:extLst>
              </a:tr>
              <a:tr h="3078479">
                <a:tc>
                  <a:txBody>
                    <a:bodyPr/>
                    <a:lstStyle/>
                    <a:p>
                      <a:r>
                        <a:rPr lang="en-GB" sz="1400" dirty="0" smtClean="0"/>
                        <a:t>Finding it difficult to play with others</a:t>
                      </a:r>
                      <a:endParaRPr lang="en-GB" sz="1400" dirty="0"/>
                    </a:p>
                  </a:txBody>
                  <a:tcPr marL="91437" marR="91437" marT="45729" marB="45729"/>
                </a:tc>
                <a:tc>
                  <a:txBody>
                    <a:bodyPr/>
                    <a:lstStyle/>
                    <a:p>
                      <a:r>
                        <a:rPr lang="en-GB" sz="1400" dirty="0" smtClean="0"/>
                        <a:t>Have adult coming alongside.</a:t>
                      </a:r>
                    </a:p>
                    <a:p>
                      <a:r>
                        <a:rPr lang="en-GB" sz="1400" dirty="0" smtClean="0"/>
                        <a:t>Encouraging them to give/swap resources with you</a:t>
                      </a:r>
                    </a:p>
                    <a:p>
                      <a:r>
                        <a:rPr lang="en-GB" sz="1400" dirty="0" smtClean="0"/>
                        <a:t>Taking turns with an adult to build a tower/puzzle </a:t>
                      </a:r>
                      <a:r>
                        <a:rPr lang="en-GB" sz="1400" dirty="0" err="1" smtClean="0"/>
                        <a:t>etc</a:t>
                      </a:r>
                      <a:endParaRPr lang="en-GB" sz="1400" dirty="0" smtClean="0"/>
                    </a:p>
                    <a:p>
                      <a:r>
                        <a:rPr lang="en-GB" sz="1400" dirty="0" smtClean="0"/>
                        <a:t>Have one other child play alongside with own resources in a tray.</a:t>
                      </a:r>
                    </a:p>
                    <a:p>
                      <a:r>
                        <a:rPr lang="en-GB" sz="1400" dirty="0" smtClean="0"/>
                        <a:t>Child accepts 1-2 or more children sharing a big play activity, e.g. the sand</a:t>
                      </a:r>
                    </a:p>
                    <a:p>
                      <a:r>
                        <a:rPr lang="en-GB" sz="1400" dirty="0" smtClean="0"/>
                        <a:t>Taking turns with an adult and a child</a:t>
                      </a:r>
                    </a:p>
                    <a:p>
                      <a:r>
                        <a:rPr lang="en-GB" sz="1400" dirty="0" smtClean="0"/>
                        <a:t>Being part of small group and waiting for a turn </a:t>
                      </a:r>
                    </a:p>
                    <a:p>
                      <a:endParaRPr lang="en-GB" sz="1400" dirty="0" smtClean="0"/>
                    </a:p>
                    <a:p>
                      <a:endParaRPr lang="en-GB" sz="1400" dirty="0"/>
                    </a:p>
                  </a:txBody>
                  <a:tcPr marL="91437" marR="91437" marT="45729" marB="45729"/>
                </a:tc>
                <a:tc>
                  <a:txBody>
                    <a:bodyPr/>
                    <a:lstStyle/>
                    <a:p>
                      <a:r>
                        <a:rPr lang="en-GB" sz="1400" dirty="0" smtClean="0"/>
                        <a:t>Reduced adult intervention as you move through the stages</a:t>
                      </a:r>
                    </a:p>
                    <a:p>
                      <a:r>
                        <a:rPr lang="en-GB" sz="1400" dirty="0" smtClean="0"/>
                        <a:t>Use simple short and motivating games</a:t>
                      </a:r>
                    </a:p>
                    <a:p>
                      <a:endParaRPr lang="en-GB" sz="1400" dirty="0"/>
                    </a:p>
                  </a:txBody>
                  <a:tcPr marL="91437" marR="91437" marT="45729" marB="45729"/>
                </a:tc>
                <a:extLst>
                  <a:ext uri="{0D108BD9-81ED-4DB2-BD59-A6C34878D82A}">
                    <a16:rowId xmlns:a16="http://schemas.microsoft.com/office/drawing/2014/main" val="10001"/>
                  </a:ext>
                </a:extLst>
              </a:tr>
              <a:tr h="1798327">
                <a:tc>
                  <a:txBody>
                    <a:bodyPr/>
                    <a:lstStyle/>
                    <a:p>
                      <a:r>
                        <a:rPr lang="en-GB" sz="1400" dirty="0" smtClean="0"/>
                        <a:t>Finding it difficult to initiate play and on the periphery all the time</a:t>
                      </a:r>
                      <a:endParaRPr lang="en-GB" sz="1400" dirty="0"/>
                    </a:p>
                  </a:txBody>
                  <a:tcPr marL="91437" marR="91437" marT="45729" marB="45729"/>
                </a:tc>
                <a:tc>
                  <a:txBody>
                    <a:bodyPr/>
                    <a:lstStyle/>
                    <a:p>
                      <a:r>
                        <a:rPr lang="en-GB" sz="1400" dirty="0" smtClean="0"/>
                        <a:t>Teach them play phrases as ‘in’ to start play</a:t>
                      </a:r>
                      <a:endParaRPr lang="en-GB" sz="1400" dirty="0"/>
                    </a:p>
                  </a:txBody>
                  <a:tcPr marL="91437" marR="91437" marT="45729" marB="45729"/>
                </a:tc>
                <a:tc>
                  <a:txBody>
                    <a:bodyPr/>
                    <a:lstStyle/>
                    <a:p>
                      <a:r>
                        <a:rPr lang="en-GB" sz="1400" dirty="0" smtClean="0"/>
                        <a:t>For e.g. come play, play with me</a:t>
                      </a:r>
                    </a:p>
                    <a:p>
                      <a:r>
                        <a:rPr lang="en-GB" sz="1400" dirty="0" smtClean="0"/>
                        <a:t>Model in the first instance and go with the child to ask until they become more confident.</a:t>
                      </a:r>
                    </a:p>
                    <a:p>
                      <a:r>
                        <a:rPr lang="en-GB" sz="1400" dirty="0" smtClean="0"/>
                        <a:t>Use of a Social Story</a:t>
                      </a:r>
                    </a:p>
                    <a:p>
                      <a:r>
                        <a:rPr lang="en-GB" sz="1400" dirty="0" smtClean="0"/>
                        <a:t>Reassure them it’s ok if someone says ‘no’- there will be others to play with</a:t>
                      </a:r>
                    </a:p>
                    <a:p>
                      <a:endParaRPr lang="en-GB" sz="1400" dirty="0"/>
                    </a:p>
                  </a:txBody>
                  <a:tcPr marL="91437" marR="91437" marT="45729" marB="45729"/>
                </a:tc>
                <a:extLst>
                  <a:ext uri="{0D108BD9-81ED-4DB2-BD59-A6C34878D82A}">
                    <a16:rowId xmlns:a16="http://schemas.microsoft.com/office/drawing/2014/main" val="10002"/>
                  </a:ext>
                </a:extLst>
              </a:tr>
            </a:tbl>
          </a:graphicData>
        </a:graphic>
      </p:graphicFrame>
      <p:pic>
        <p:nvPicPr>
          <p:cNvPr id="47125" name="Audio 2">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516047576"/>
      </p:ext>
    </p:extLst>
  </p:cSld>
  <p:clrMapOvr>
    <a:masterClrMapping/>
  </p:clrMapOvr>
  <p:transition spd="slow" advTm="886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r>
              <a:rPr lang="en-GB" altLang="en-US" sz="3600" b="1"/>
              <a:t>Top Tips for accessible play</a:t>
            </a:r>
          </a:p>
        </p:txBody>
      </p:sp>
      <p:sp>
        <p:nvSpPr>
          <p:cNvPr id="49155" name="Content Placeholder 2"/>
          <p:cNvSpPr>
            <a:spLocks noGrp="1"/>
          </p:cNvSpPr>
          <p:nvPr>
            <p:ph idx="1"/>
          </p:nvPr>
        </p:nvSpPr>
        <p:spPr/>
        <p:txBody>
          <a:bodyPr/>
          <a:lstStyle/>
          <a:p>
            <a:pPr eaLnBrk="1" hangingPunct="1"/>
            <a:r>
              <a:rPr lang="en-GB" altLang="en-US" sz="2400" dirty="0"/>
              <a:t>Manage risk- don’t’ avoid it</a:t>
            </a:r>
          </a:p>
          <a:p>
            <a:pPr eaLnBrk="1" hangingPunct="1"/>
            <a:r>
              <a:rPr lang="en-GB" altLang="en-US" sz="2400" dirty="0"/>
              <a:t>Let the child lead</a:t>
            </a:r>
          </a:p>
          <a:p>
            <a:pPr eaLnBrk="1" hangingPunct="1"/>
            <a:r>
              <a:rPr lang="en-GB" altLang="en-US" sz="2400" dirty="0"/>
              <a:t>Make it sensory</a:t>
            </a:r>
          </a:p>
          <a:p>
            <a:pPr eaLnBrk="1" hangingPunct="1"/>
            <a:r>
              <a:rPr lang="en-GB" altLang="en-US" sz="2400" dirty="0"/>
              <a:t>Focus on the process of play</a:t>
            </a:r>
          </a:p>
          <a:p>
            <a:pPr eaLnBrk="1" hangingPunct="1"/>
            <a:r>
              <a:rPr lang="en-GB" altLang="en-US" sz="2400" dirty="0"/>
              <a:t>Develop self awareness</a:t>
            </a:r>
          </a:p>
          <a:p>
            <a:pPr eaLnBrk="1" hangingPunct="1"/>
            <a:r>
              <a:rPr lang="en-GB" altLang="en-US" sz="2400" dirty="0"/>
              <a:t>Encourage exploration</a:t>
            </a:r>
          </a:p>
          <a:p>
            <a:pPr eaLnBrk="1" hangingPunct="1"/>
            <a:r>
              <a:rPr lang="en-GB" altLang="en-US" sz="2400" dirty="0"/>
              <a:t>Consider communication</a:t>
            </a:r>
          </a:p>
          <a:p>
            <a:pPr eaLnBrk="1" hangingPunct="1"/>
            <a:r>
              <a:rPr lang="en-GB" altLang="en-US" sz="2400" dirty="0"/>
              <a:t>Encourage children to play together</a:t>
            </a:r>
          </a:p>
          <a:p>
            <a:pPr eaLnBrk="1" hangingPunct="1"/>
            <a:r>
              <a:rPr lang="en-GB" altLang="en-US" sz="2400" dirty="0"/>
              <a:t>Go outdoors!</a:t>
            </a:r>
          </a:p>
          <a:p>
            <a:pPr eaLnBrk="1" hangingPunct="1"/>
            <a:r>
              <a:rPr lang="en-GB" altLang="en-US" sz="2400" dirty="0"/>
              <a:t>Ensure your play setting is accessible</a:t>
            </a:r>
          </a:p>
          <a:p>
            <a:pPr eaLnBrk="1" hangingPunct="1"/>
            <a:endParaRPr lang="en-GB" altLang="en-US" dirty="0" smtClean="0"/>
          </a:p>
        </p:txBody>
      </p:sp>
      <p:pic>
        <p:nvPicPr>
          <p:cNvPr id="49156" name="Audio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665717966"/>
      </p:ext>
    </p:extLst>
  </p:cSld>
  <p:clrMapOvr>
    <a:masterClrMapping/>
  </p:clrMapOvr>
  <p:transition spd="slow" advTm="1925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sz="3600" dirty="0">
                <a:latin typeface="+mn-lt"/>
              </a:rPr>
              <a:t>Time to reflect</a:t>
            </a:r>
          </a:p>
        </p:txBody>
      </p:sp>
      <p:sp>
        <p:nvSpPr>
          <p:cNvPr id="3" name="Content Placeholder 2"/>
          <p:cNvSpPr>
            <a:spLocks noGrp="1"/>
          </p:cNvSpPr>
          <p:nvPr>
            <p:ph idx="1"/>
          </p:nvPr>
        </p:nvSpPr>
        <p:spPr/>
        <p:txBody>
          <a:bodyPr/>
          <a:lstStyle/>
          <a:p>
            <a:pPr>
              <a:defRPr/>
            </a:pPr>
            <a:r>
              <a:rPr lang="en-GB" sz="2400" dirty="0"/>
              <a:t>How do you assess children’s play skills?</a:t>
            </a:r>
          </a:p>
          <a:p>
            <a:pPr marL="0" indent="0">
              <a:buNone/>
              <a:defRPr/>
            </a:pPr>
            <a:endParaRPr lang="en-GB" sz="1100" dirty="0"/>
          </a:p>
          <a:p>
            <a:pPr>
              <a:defRPr/>
            </a:pPr>
            <a:r>
              <a:rPr lang="en-GB" sz="2400" dirty="0"/>
              <a:t>How do you differentiate play opportunities?</a:t>
            </a:r>
          </a:p>
          <a:p>
            <a:pPr marL="0" indent="0">
              <a:buNone/>
              <a:defRPr/>
            </a:pPr>
            <a:endParaRPr lang="en-GB" sz="1100" dirty="0"/>
          </a:p>
          <a:p>
            <a:pPr>
              <a:defRPr/>
            </a:pPr>
            <a:r>
              <a:rPr lang="en-GB" sz="2400" dirty="0"/>
              <a:t>How do you observe / join in / follow the lead in play?</a:t>
            </a:r>
          </a:p>
          <a:p>
            <a:pPr marL="0" indent="0">
              <a:buNone/>
              <a:defRPr/>
            </a:pPr>
            <a:endParaRPr lang="en-GB" sz="1100" dirty="0"/>
          </a:p>
          <a:p>
            <a:pPr>
              <a:defRPr/>
            </a:pPr>
            <a:r>
              <a:rPr lang="en-GB" sz="2400" dirty="0"/>
              <a:t>What changes have you made to the environment / resources to meet a child’s needs?</a:t>
            </a:r>
          </a:p>
          <a:p>
            <a:pPr marL="0" indent="0">
              <a:buNone/>
              <a:defRPr/>
            </a:pPr>
            <a:endParaRPr lang="en-GB" sz="1100" dirty="0"/>
          </a:p>
          <a:p>
            <a:pPr>
              <a:defRPr/>
            </a:pPr>
            <a:r>
              <a:rPr lang="en-GB" sz="2400" dirty="0"/>
              <a:t>How often to you have sensory play?</a:t>
            </a:r>
          </a:p>
          <a:p>
            <a:pPr marL="0" indent="0">
              <a:buNone/>
              <a:defRPr/>
            </a:pPr>
            <a:endParaRPr lang="en-GB" sz="1100" dirty="0"/>
          </a:p>
          <a:p>
            <a:pPr>
              <a:defRPr/>
            </a:pPr>
            <a:r>
              <a:rPr lang="en-GB" sz="2400" dirty="0"/>
              <a:t>Is it accessible to all?</a:t>
            </a:r>
          </a:p>
        </p:txBody>
      </p:sp>
      <p:pic>
        <p:nvPicPr>
          <p:cNvPr id="50180" name="Audio 3">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765130042"/>
      </p:ext>
    </p:extLst>
  </p:cSld>
  <p:clrMapOvr>
    <a:masterClrMapping/>
  </p:clrMapOvr>
  <p:transition spd="slow" advTm="850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defRPr/>
            </a:pPr>
            <a:r>
              <a:rPr lang="en-GB" altLang="en-US" sz="3600" dirty="0">
                <a:latin typeface="+mn-lt"/>
              </a:rPr>
              <a:t>PLAY</a:t>
            </a:r>
          </a:p>
        </p:txBody>
      </p:sp>
      <p:sp>
        <p:nvSpPr>
          <p:cNvPr id="7171" name="Rectangle 3"/>
          <p:cNvSpPr>
            <a:spLocks noGrp="1" noChangeArrowheads="1"/>
          </p:cNvSpPr>
          <p:nvPr>
            <p:ph idx="1"/>
          </p:nvPr>
        </p:nvSpPr>
        <p:spPr/>
        <p:txBody>
          <a:bodyPr/>
          <a:lstStyle/>
          <a:p>
            <a:pPr algn="ctr" eaLnBrk="1" hangingPunct="1">
              <a:buFontTx/>
              <a:buNone/>
            </a:pPr>
            <a:r>
              <a:rPr lang="en-GB" altLang="en-US" smtClean="0"/>
              <a:t>	</a:t>
            </a:r>
            <a:r>
              <a:rPr lang="en-GB" altLang="en-US" sz="3600" b="1">
                <a:solidFill>
                  <a:srgbClr val="FF0000"/>
                </a:solidFill>
              </a:rPr>
              <a:t>CRUCIAL</a:t>
            </a:r>
          </a:p>
          <a:p>
            <a:pPr algn="ctr" eaLnBrk="1" hangingPunct="1">
              <a:buFontTx/>
              <a:buNone/>
            </a:pPr>
            <a:endParaRPr lang="en-GB" altLang="en-US" sz="3600" b="1">
              <a:solidFill>
                <a:srgbClr val="FF0000"/>
              </a:solidFill>
            </a:endParaRPr>
          </a:p>
          <a:p>
            <a:pPr eaLnBrk="1" hangingPunct="1">
              <a:buFontTx/>
              <a:buNone/>
            </a:pPr>
            <a:r>
              <a:rPr lang="en-GB" altLang="en-US" smtClean="0"/>
              <a:t>	</a:t>
            </a:r>
            <a:r>
              <a:rPr lang="en-GB" altLang="en-US" sz="2400"/>
              <a:t>‘It is widely agreed that play is central to the normal development of children and that it is unquestionable that playing is a crucial factor of a child’s development.’ 	</a:t>
            </a:r>
          </a:p>
          <a:p>
            <a:pPr eaLnBrk="1" hangingPunct="1">
              <a:buFontTx/>
              <a:buNone/>
            </a:pPr>
            <a:r>
              <a:rPr lang="en-GB" altLang="en-US" sz="2800"/>
              <a:t>	</a:t>
            </a:r>
            <a:r>
              <a:rPr lang="en-GB" altLang="en-US" sz="2000"/>
              <a:t>(Beyer and Gammeltoft, 2003).</a:t>
            </a:r>
            <a:r>
              <a:rPr lang="en-GB" altLang="en-US" sz="2800"/>
              <a:t> </a:t>
            </a:r>
          </a:p>
          <a:p>
            <a:pPr algn="ctr" eaLnBrk="1" hangingPunct="1">
              <a:buFontTx/>
              <a:buNone/>
            </a:pPr>
            <a:r>
              <a:rPr lang="en-GB" altLang="en-US" smtClean="0"/>
              <a:t> 	</a:t>
            </a:r>
          </a:p>
        </p:txBody>
      </p:sp>
      <p:pic>
        <p:nvPicPr>
          <p:cNvPr id="7172" name="Audio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481510974"/>
      </p:ext>
    </p:extLst>
  </p:cSld>
  <p:clrMapOvr>
    <a:masterClrMapping/>
  </p:clrMapOvr>
  <p:transition spd="slow" advTm="469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ctrTitle"/>
          </p:nvPr>
        </p:nvSpPr>
        <p:spPr>
          <a:xfrm>
            <a:off x="2444750" y="495301"/>
            <a:ext cx="6858000" cy="2212975"/>
          </a:xfrm>
        </p:spPr>
        <p:txBody>
          <a:bodyPr/>
          <a:lstStyle/>
          <a:p>
            <a:r>
              <a:rPr lang="en-GB" altLang="en-US" sz="3600"/>
              <a:t>Thank you for listening!</a:t>
            </a:r>
            <a:br>
              <a:rPr lang="en-GB" altLang="en-US" sz="3600"/>
            </a:br>
            <a:r>
              <a:rPr lang="en-GB" altLang="en-US" sz="3600"/>
              <a:t/>
            </a:r>
            <a:br>
              <a:rPr lang="en-GB" altLang="en-US" sz="3600"/>
            </a:br>
            <a:r>
              <a:rPr lang="en-GB" altLang="en-US" sz="3600"/>
              <a:t/>
            </a:r>
            <a:br>
              <a:rPr lang="en-GB" altLang="en-US" sz="3600"/>
            </a:br>
            <a:endParaRPr lang="en-GB" altLang="en-US" sz="3600"/>
          </a:p>
        </p:txBody>
      </p:sp>
      <p:sp>
        <p:nvSpPr>
          <p:cNvPr id="51203" name="Subtitle 2"/>
          <p:cNvSpPr>
            <a:spLocks noGrp="1"/>
          </p:cNvSpPr>
          <p:nvPr>
            <p:ph type="subTitle" idx="1"/>
          </p:nvPr>
        </p:nvSpPr>
        <p:spPr/>
        <p:txBody>
          <a:bodyPr/>
          <a:lstStyle/>
          <a:p>
            <a:endParaRPr lang="en-GB" altLang="en-US" smtClean="0"/>
          </a:p>
        </p:txBody>
      </p:sp>
      <p:pic>
        <p:nvPicPr>
          <p:cNvPr id="51204" name="Picture 4" descr="PLAY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1075" y="1412875"/>
            <a:ext cx="7245350" cy="512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Audio 2">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69912761"/>
      </p:ext>
    </p:extLst>
  </p:cSld>
  <p:clrMapOvr>
    <a:masterClrMapping/>
  </p:clrMapOvr>
  <p:transition spd="slow" advTm="165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defRPr/>
            </a:pPr>
            <a:r>
              <a:rPr lang="en-GB" altLang="en-US" sz="3600" dirty="0">
                <a:latin typeface="+mn-lt"/>
              </a:rPr>
              <a:t>Theorists views</a:t>
            </a:r>
          </a:p>
        </p:txBody>
      </p:sp>
      <p:sp>
        <p:nvSpPr>
          <p:cNvPr id="8195" name="Content Placeholder 2"/>
          <p:cNvSpPr>
            <a:spLocks noGrp="1"/>
          </p:cNvSpPr>
          <p:nvPr>
            <p:ph idx="1"/>
          </p:nvPr>
        </p:nvSpPr>
        <p:spPr>
          <a:xfrm>
            <a:off x="2166938" y="1412876"/>
            <a:ext cx="7886700" cy="5040313"/>
          </a:xfrm>
        </p:spPr>
        <p:txBody>
          <a:bodyPr/>
          <a:lstStyle/>
          <a:p>
            <a:pPr marL="0" indent="0" eaLnBrk="1" hangingPunct="1">
              <a:buNone/>
            </a:pPr>
            <a:r>
              <a:rPr lang="en-GB" altLang="en-US" sz="2400"/>
              <a:t>‘Play is the highest expression of human development in childhood, for it alone is the free expressions of what is in the child’s soul’          </a:t>
            </a:r>
          </a:p>
          <a:p>
            <a:pPr marL="0" indent="0" eaLnBrk="1" hangingPunct="1">
              <a:buNone/>
            </a:pPr>
            <a:r>
              <a:rPr lang="en-GB" altLang="en-US" sz="2400"/>
              <a:t>(Freidrich Frobel 1782-1852)</a:t>
            </a:r>
          </a:p>
          <a:p>
            <a:pPr marL="0" indent="0" eaLnBrk="1" hangingPunct="1">
              <a:buNone/>
            </a:pPr>
            <a:endParaRPr lang="en-GB" altLang="en-US" sz="1100"/>
          </a:p>
          <a:p>
            <a:pPr marL="0" indent="0" eaLnBrk="1" hangingPunct="1">
              <a:buNone/>
            </a:pPr>
            <a:r>
              <a:rPr lang="en-GB" altLang="en-US" sz="2400"/>
              <a:t>‘Play is children’s work, it is what they do, it is their occupation…Play is the answer to how anything new comes about’ </a:t>
            </a:r>
          </a:p>
          <a:p>
            <a:pPr marL="0" indent="0" eaLnBrk="1" hangingPunct="1">
              <a:buNone/>
            </a:pPr>
            <a:r>
              <a:rPr lang="en-GB" altLang="en-US" smtClean="0"/>
              <a:t> </a:t>
            </a:r>
            <a:r>
              <a:rPr lang="en-GB" altLang="en-US" sz="2400"/>
              <a:t>(Jean Piaget 1896-1980)</a:t>
            </a:r>
          </a:p>
          <a:p>
            <a:pPr marL="0" indent="0" eaLnBrk="1" hangingPunct="1">
              <a:buNone/>
            </a:pPr>
            <a:endParaRPr lang="en-GB" altLang="en-US" sz="1100"/>
          </a:p>
          <a:p>
            <a:pPr marL="0" indent="0" eaLnBrk="1" hangingPunct="1">
              <a:buNone/>
            </a:pPr>
            <a:r>
              <a:rPr lang="en-GB" altLang="en-US" sz="2400"/>
              <a:t>“He does it with his hands, by experience, first in play and then through work. The hands are the instruments of man’s intelligence.”</a:t>
            </a:r>
          </a:p>
          <a:p>
            <a:pPr marL="0" indent="0" eaLnBrk="1" hangingPunct="1">
              <a:buNone/>
            </a:pPr>
            <a:r>
              <a:rPr lang="en-GB" altLang="en-US" sz="2400"/>
              <a:t>(Maria Montessori 1870-1952)</a:t>
            </a:r>
          </a:p>
        </p:txBody>
      </p:sp>
      <p:pic>
        <p:nvPicPr>
          <p:cNvPr id="8196" name="Audio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Audio 4">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32726196"/>
      </p:ext>
    </p:extLst>
  </p:cSld>
  <p:clrMapOvr>
    <a:masterClrMapping/>
  </p:clrMapOvr>
  <p:transition spd="slow" advTm="753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2152650" y="323851"/>
            <a:ext cx="7886700" cy="1325563"/>
          </a:xfrm>
        </p:spPr>
        <p:txBody>
          <a:bodyPr/>
          <a:lstStyle/>
          <a:p>
            <a:pPr eaLnBrk="1" hangingPunct="1"/>
            <a:r>
              <a:rPr lang="en-GB" altLang="en-US" sz="3600"/>
              <a:t>Play England</a:t>
            </a:r>
          </a:p>
        </p:txBody>
      </p:sp>
      <p:sp>
        <p:nvSpPr>
          <p:cNvPr id="3" name="Content Placeholder 2"/>
          <p:cNvSpPr>
            <a:spLocks noGrp="1"/>
          </p:cNvSpPr>
          <p:nvPr>
            <p:ph idx="1"/>
          </p:nvPr>
        </p:nvSpPr>
        <p:spPr>
          <a:xfrm>
            <a:off x="2152650" y="1866900"/>
            <a:ext cx="7886700" cy="4351338"/>
          </a:xfrm>
        </p:spPr>
        <p:txBody>
          <a:bodyPr rtlCol="0">
            <a:normAutofit/>
          </a:bodyPr>
          <a:lstStyle/>
          <a:p>
            <a:pPr marL="0" indent="0" eaLnBrk="1" fontAlgn="auto" hangingPunct="1">
              <a:spcAft>
                <a:spcPts val="0"/>
              </a:spcAft>
              <a:buNone/>
              <a:defRPr/>
            </a:pPr>
            <a:r>
              <a:rPr lang="en-GB" sz="2400" dirty="0"/>
              <a:t>“Play is children choosing what they want to do, how they want to do it and when to stop and try something else.”</a:t>
            </a:r>
          </a:p>
          <a:p>
            <a:pPr eaLnBrk="1" fontAlgn="auto" hangingPunct="1">
              <a:spcAft>
                <a:spcPts val="0"/>
              </a:spcAft>
              <a:defRPr/>
            </a:pPr>
            <a:endParaRPr lang="en-GB" sz="2400" dirty="0"/>
          </a:p>
          <a:p>
            <a:pPr marL="0" indent="0" eaLnBrk="1" fontAlgn="auto" hangingPunct="1">
              <a:spcAft>
                <a:spcPts val="0"/>
              </a:spcAft>
              <a:buNone/>
              <a:defRPr/>
            </a:pPr>
            <a:r>
              <a:rPr lang="en-GB" sz="2400" dirty="0"/>
              <a:t>Free play has no external goals set by adults and has no adult imposed curriculum. Although adults usually provide the space and resources for free play and might be involved, the child takes the lead and the adults respond to the cues from the child”</a:t>
            </a:r>
          </a:p>
          <a:p>
            <a:pPr eaLnBrk="1" fontAlgn="auto" hangingPunct="1">
              <a:spcAft>
                <a:spcPts val="0"/>
              </a:spcAft>
              <a:defRPr/>
            </a:pPr>
            <a:endParaRPr lang="en-GB" sz="2400" dirty="0"/>
          </a:p>
        </p:txBody>
      </p:sp>
      <p:pic>
        <p:nvPicPr>
          <p:cNvPr id="9220" name="Audio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Audio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329743518"/>
      </p:ext>
    </p:extLst>
  </p:cSld>
  <p:clrMapOvr>
    <a:masterClrMapping/>
  </p:clrMapOvr>
  <p:transition spd="slow" advTm="466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defRPr/>
            </a:pPr>
            <a:r>
              <a:rPr lang="en-GB" altLang="en-US" sz="3600" dirty="0">
                <a:latin typeface="+mn-lt"/>
              </a:rPr>
              <a:t>The Importance of Play</a:t>
            </a:r>
          </a:p>
        </p:txBody>
      </p:sp>
      <p:sp>
        <p:nvSpPr>
          <p:cNvPr id="11267" name="Content Placeholder 2"/>
          <p:cNvSpPr>
            <a:spLocks noGrp="1"/>
          </p:cNvSpPr>
          <p:nvPr>
            <p:ph idx="1"/>
          </p:nvPr>
        </p:nvSpPr>
        <p:spPr/>
        <p:txBody>
          <a:bodyPr rtlCol="0">
            <a:normAutofit/>
          </a:bodyPr>
          <a:lstStyle/>
          <a:p>
            <a:pPr eaLnBrk="1" hangingPunct="1">
              <a:defRPr/>
            </a:pPr>
            <a:r>
              <a:rPr lang="en-GB" altLang="en-US" sz="2400" dirty="0"/>
              <a:t>It lays the foundations for literacy</a:t>
            </a:r>
          </a:p>
          <a:p>
            <a:pPr marL="0" indent="0" eaLnBrk="1" hangingPunct="1">
              <a:buNone/>
              <a:defRPr/>
            </a:pPr>
            <a:endParaRPr lang="en-GB" altLang="en-US" sz="1100" dirty="0"/>
          </a:p>
          <a:p>
            <a:pPr eaLnBrk="1" hangingPunct="1">
              <a:defRPr/>
            </a:pPr>
            <a:r>
              <a:rPr lang="en-GB" altLang="en-US" sz="2400" dirty="0"/>
              <a:t>Play is learning</a:t>
            </a:r>
          </a:p>
          <a:p>
            <a:pPr marL="0" indent="0" eaLnBrk="1" hangingPunct="1">
              <a:buNone/>
              <a:defRPr/>
            </a:pPr>
            <a:endParaRPr lang="en-GB" altLang="en-US" sz="1100" dirty="0"/>
          </a:p>
          <a:p>
            <a:pPr eaLnBrk="1" hangingPunct="1">
              <a:defRPr/>
            </a:pPr>
            <a:r>
              <a:rPr lang="en-GB" altLang="en-US" sz="2400" dirty="0"/>
              <a:t>It encourages adults to communicate with children in their lives, to learn how to play again, patience &amp; understanding</a:t>
            </a:r>
          </a:p>
          <a:p>
            <a:pPr eaLnBrk="1" hangingPunct="1">
              <a:defRPr/>
            </a:pPr>
            <a:endParaRPr lang="en-GB" altLang="en-US" sz="1100" dirty="0"/>
          </a:p>
          <a:p>
            <a:pPr eaLnBrk="1" hangingPunct="1">
              <a:defRPr/>
            </a:pPr>
            <a:r>
              <a:rPr lang="en-GB" altLang="en-US" sz="2400" dirty="0"/>
              <a:t>It gives children the chance to be spontaneous</a:t>
            </a:r>
          </a:p>
          <a:p>
            <a:pPr marL="0" indent="0" eaLnBrk="1" hangingPunct="1">
              <a:buNone/>
              <a:defRPr/>
            </a:pPr>
            <a:endParaRPr lang="en-GB" altLang="en-US" sz="1100" dirty="0"/>
          </a:p>
          <a:p>
            <a:pPr eaLnBrk="1" hangingPunct="1">
              <a:defRPr/>
            </a:pPr>
            <a:r>
              <a:rPr lang="en-GB" altLang="en-US" sz="2400" dirty="0"/>
              <a:t>It gives children choice </a:t>
            </a:r>
          </a:p>
          <a:p>
            <a:pPr marL="0" indent="0" eaLnBrk="1" hangingPunct="1">
              <a:buNone/>
              <a:defRPr/>
            </a:pPr>
            <a:endParaRPr lang="en-GB" altLang="en-US" sz="1100" dirty="0"/>
          </a:p>
          <a:p>
            <a:pPr eaLnBrk="1" hangingPunct="1">
              <a:defRPr/>
            </a:pPr>
            <a:r>
              <a:rPr lang="en-GB" altLang="en-US" sz="2400" dirty="0"/>
              <a:t>It gives children space</a:t>
            </a:r>
          </a:p>
        </p:txBody>
      </p:sp>
      <p:pic>
        <p:nvPicPr>
          <p:cNvPr id="10244" name="Audio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Audio 3">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444948131"/>
      </p:ext>
    </p:extLst>
  </p:cSld>
  <p:clrMapOvr>
    <a:masterClrMapping/>
  </p:clrMapOvr>
  <p:transition spd="slow" advTm="1234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defRPr/>
            </a:pPr>
            <a:r>
              <a:rPr lang="en-GB" altLang="en-US" sz="3600" dirty="0">
                <a:latin typeface="+mn-lt"/>
              </a:rPr>
              <a:t>The Importance of Play</a:t>
            </a:r>
          </a:p>
        </p:txBody>
      </p:sp>
      <p:sp>
        <p:nvSpPr>
          <p:cNvPr id="3" name="Content Placeholder 2"/>
          <p:cNvSpPr>
            <a:spLocks noGrp="1"/>
          </p:cNvSpPr>
          <p:nvPr>
            <p:ph idx="1"/>
          </p:nvPr>
        </p:nvSpPr>
        <p:spPr/>
        <p:txBody>
          <a:bodyPr rtlCol="0">
            <a:normAutofit/>
          </a:bodyPr>
          <a:lstStyle/>
          <a:p>
            <a:pPr eaLnBrk="1" fontAlgn="auto" hangingPunct="1">
              <a:spcAft>
                <a:spcPts val="0"/>
              </a:spcAft>
              <a:defRPr/>
            </a:pPr>
            <a:r>
              <a:rPr lang="en-GB" dirty="0"/>
              <a:t>Play is fun. Learning to play well, both by themselves and with others, sets children up to be contented and sociable.</a:t>
            </a:r>
          </a:p>
          <a:p>
            <a:pPr eaLnBrk="1" fontAlgn="auto" hangingPunct="1">
              <a:spcAft>
                <a:spcPts val="0"/>
              </a:spcAft>
              <a:defRPr/>
            </a:pPr>
            <a:endParaRPr lang="en-GB" dirty="0"/>
          </a:p>
          <a:p>
            <a:pPr marL="0" indent="0" algn="r" eaLnBrk="1" fontAlgn="auto" hangingPunct="1">
              <a:spcAft>
                <a:spcPts val="0"/>
              </a:spcAft>
              <a:buNone/>
              <a:defRPr/>
            </a:pPr>
            <a:r>
              <a:rPr lang="en-GB" dirty="0"/>
              <a:t>National Literacy Trust (2016)</a:t>
            </a:r>
          </a:p>
          <a:p>
            <a:pPr eaLnBrk="1" fontAlgn="auto" hangingPunct="1">
              <a:spcAft>
                <a:spcPts val="0"/>
              </a:spcAft>
              <a:defRPr/>
            </a:pPr>
            <a:endParaRPr lang="en-GB" dirty="0" smtClean="0"/>
          </a:p>
        </p:txBody>
      </p:sp>
      <p:pic>
        <p:nvPicPr>
          <p:cNvPr id="12292"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76764" y="3429000"/>
            <a:ext cx="30384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Audio 3">
            <a:hlinkClick r:id="" action="ppaction://media"/>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Audio 1">
            <a:hlinkClick r:id="" action="ppaction://media"/>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49512167"/>
      </p:ext>
    </p:extLst>
  </p:cSld>
  <p:clrMapOvr>
    <a:masterClrMapping/>
  </p:clrMapOvr>
  <p:transition spd="slow" advTm="291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GB" altLang="en-US" sz="3600" dirty="0">
                <a:latin typeface="+mn-lt"/>
              </a:rPr>
              <a:t>What are the key ways that young children learn?</a:t>
            </a:r>
          </a:p>
        </p:txBody>
      </p:sp>
      <p:sp>
        <p:nvSpPr>
          <p:cNvPr id="10243" name="Rectangle 3"/>
          <p:cNvSpPr>
            <a:spLocks noGrp="1" noChangeArrowheads="1"/>
          </p:cNvSpPr>
          <p:nvPr>
            <p:ph idx="1"/>
          </p:nvPr>
        </p:nvSpPr>
        <p:spPr/>
        <p:txBody>
          <a:bodyPr rtlCol="0">
            <a:normAutofit lnSpcReduction="10000"/>
          </a:bodyPr>
          <a:lstStyle/>
          <a:p>
            <a:pPr eaLnBrk="1" fontAlgn="auto" hangingPunct="1">
              <a:lnSpc>
                <a:spcPct val="80000"/>
              </a:lnSpc>
              <a:spcAft>
                <a:spcPts val="0"/>
              </a:spcAft>
              <a:defRPr/>
            </a:pPr>
            <a:r>
              <a:rPr lang="en-GB" altLang="en-US" sz="2400" dirty="0"/>
              <a:t>Playing</a:t>
            </a:r>
          </a:p>
          <a:p>
            <a:pPr eaLnBrk="1" fontAlgn="auto" hangingPunct="1">
              <a:lnSpc>
                <a:spcPct val="80000"/>
              </a:lnSpc>
              <a:spcAft>
                <a:spcPts val="0"/>
              </a:spcAft>
              <a:defRPr/>
            </a:pPr>
            <a:r>
              <a:rPr lang="en-GB" altLang="en-US" sz="2400" dirty="0"/>
              <a:t>Being with other people</a:t>
            </a:r>
          </a:p>
          <a:p>
            <a:pPr eaLnBrk="1" fontAlgn="auto" hangingPunct="1">
              <a:lnSpc>
                <a:spcPct val="80000"/>
              </a:lnSpc>
              <a:spcAft>
                <a:spcPts val="0"/>
              </a:spcAft>
              <a:defRPr/>
            </a:pPr>
            <a:r>
              <a:rPr lang="en-GB" altLang="en-US" sz="2400" dirty="0"/>
              <a:t>Being active</a:t>
            </a:r>
          </a:p>
          <a:p>
            <a:pPr eaLnBrk="1" fontAlgn="auto" hangingPunct="1">
              <a:lnSpc>
                <a:spcPct val="80000"/>
              </a:lnSpc>
              <a:spcAft>
                <a:spcPts val="0"/>
              </a:spcAft>
              <a:defRPr/>
            </a:pPr>
            <a:r>
              <a:rPr lang="en-GB" altLang="en-US" sz="2400" dirty="0"/>
              <a:t>Exploring new things and experiences</a:t>
            </a:r>
          </a:p>
          <a:p>
            <a:pPr eaLnBrk="1" fontAlgn="auto" hangingPunct="1">
              <a:lnSpc>
                <a:spcPct val="80000"/>
              </a:lnSpc>
              <a:spcAft>
                <a:spcPts val="0"/>
              </a:spcAft>
              <a:defRPr/>
            </a:pPr>
            <a:r>
              <a:rPr lang="en-GB" altLang="en-US" sz="2400" dirty="0"/>
              <a:t>Talking to themselves</a:t>
            </a:r>
          </a:p>
          <a:p>
            <a:pPr eaLnBrk="1" fontAlgn="auto" hangingPunct="1">
              <a:lnSpc>
                <a:spcPct val="80000"/>
              </a:lnSpc>
              <a:spcAft>
                <a:spcPts val="0"/>
              </a:spcAft>
              <a:defRPr/>
            </a:pPr>
            <a:r>
              <a:rPr lang="en-GB" altLang="en-US" sz="2400" dirty="0"/>
              <a:t>Communicating about what they are doing with someone who responds to their ideas.</a:t>
            </a:r>
          </a:p>
          <a:p>
            <a:pPr eaLnBrk="1" fontAlgn="auto" hangingPunct="1">
              <a:lnSpc>
                <a:spcPct val="80000"/>
              </a:lnSpc>
              <a:spcAft>
                <a:spcPts val="0"/>
              </a:spcAft>
              <a:defRPr/>
            </a:pPr>
            <a:r>
              <a:rPr lang="en-GB" altLang="en-US" sz="2400" dirty="0"/>
              <a:t>Representing ideas and experiences</a:t>
            </a:r>
          </a:p>
          <a:p>
            <a:pPr eaLnBrk="1" fontAlgn="auto" hangingPunct="1">
              <a:lnSpc>
                <a:spcPct val="80000"/>
              </a:lnSpc>
              <a:spcAft>
                <a:spcPts val="0"/>
              </a:spcAft>
              <a:defRPr/>
            </a:pPr>
            <a:r>
              <a:rPr lang="en-GB" altLang="en-US" sz="2400" dirty="0"/>
              <a:t>Meeting physical and mental challenges</a:t>
            </a:r>
          </a:p>
          <a:p>
            <a:pPr eaLnBrk="1" fontAlgn="auto" hangingPunct="1">
              <a:lnSpc>
                <a:spcPct val="80000"/>
              </a:lnSpc>
              <a:spcAft>
                <a:spcPts val="0"/>
              </a:spcAft>
              <a:defRPr/>
            </a:pPr>
            <a:r>
              <a:rPr lang="en-GB" altLang="en-US" sz="2400" dirty="0"/>
              <a:t>Being shown how to do things</a:t>
            </a:r>
          </a:p>
          <a:p>
            <a:pPr eaLnBrk="1" fontAlgn="auto" hangingPunct="1">
              <a:lnSpc>
                <a:spcPct val="80000"/>
              </a:lnSpc>
              <a:spcAft>
                <a:spcPts val="0"/>
              </a:spcAft>
              <a:defRPr/>
            </a:pPr>
            <a:r>
              <a:rPr lang="en-GB" altLang="en-US" sz="2400" dirty="0"/>
              <a:t>Practising, repeating, applying skills</a:t>
            </a:r>
          </a:p>
          <a:p>
            <a:pPr eaLnBrk="1" fontAlgn="auto" hangingPunct="1">
              <a:lnSpc>
                <a:spcPct val="80000"/>
              </a:lnSpc>
              <a:spcAft>
                <a:spcPts val="0"/>
              </a:spcAft>
              <a:defRPr/>
            </a:pPr>
            <a:r>
              <a:rPr lang="en-GB" altLang="en-US" sz="2400" dirty="0"/>
              <a:t>Having fun                                           </a:t>
            </a:r>
          </a:p>
        </p:txBody>
      </p:sp>
      <p:pic>
        <p:nvPicPr>
          <p:cNvPr id="13316" name="Audio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795583579"/>
      </p:ext>
    </p:extLst>
  </p:cSld>
  <p:clrMapOvr>
    <a:masterClrMapping/>
  </p:clrMapOvr>
  <p:transition spd="slow" advTm="1551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1.8"/>
</p:tagLst>
</file>

<file path=ppt/tags/tag10.xml><?xml version="1.0" encoding="utf-8"?>
<p:tagLst xmlns:a="http://schemas.openxmlformats.org/drawingml/2006/main" xmlns:r="http://schemas.openxmlformats.org/officeDocument/2006/relationships" xmlns:p="http://schemas.openxmlformats.org/presentationml/2006/main">
  <p:tag name="TIMING" val="|3.9|10.8|11.2|17|28"/>
</p:tagLst>
</file>

<file path=ppt/tags/tag11.xml><?xml version="1.0" encoding="utf-8"?>
<p:tagLst xmlns:a="http://schemas.openxmlformats.org/drawingml/2006/main" xmlns:r="http://schemas.openxmlformats.org/officeDocument/2006/relationships" xmlns:p="http://schemas.openxmlformats.org/presentationml/2006/main">
  <p:tag name="TIMING" val="|2"/>
</p:tagLst>
</file>

<file path=ppt/tags/tag12.xml><?xml version="1.0" encoding="utf-8"?>
<p:tagLst xmlns:a="http://schemas.openxmlformats.org/drawingml/2006/main" xmlns:r="http://schemas.openxmlformats.org/officeDocument/2006/relationships" xmlns:p="http://schemas.openxmlformats.org/presentationml/2006/main">
  <p:tag name="TIMING" val="|9|19|74.1|24.9|22.3|31.2"/>
</p:tagLst>
</file>

<file path=ppt/tags/tag13.xml><?xml version="1.0" encoding="utf-8"?>
<p:tagLst xmlns:a="http://schemas.openxmlformats.org/drawingml/2006/main" xmlns:r="http://schemas.openxmlformats.org/officeDocument/2006/relationships" xmlns:p="http://schemas.openxmlformats.org/presentationml/2006/main">
  <p:tag name="TIMING" val="|11.5|14.3|23.9|23.3|19.8"/>
</p:tagLst>
</file>

<file path=ppt/tags/tag14.xml><?xml version="1.0" encoding="utf-8"?>
<p:tagLst xmlns:a="http://schemas.openxmlformats.org/drawingml/2006/main" xmlns:r="http://schemas.openxmlformats.org/officeDocument/2006/relationships" xmlns:p="http://schemas.openxmlformats.org/presentationml/2006/main">
  <p:tag name="TIMING" val="|25.9|22.3|37.1|43"/>
</p:tagLst>
</file>

<file path=ppt/tags/tag15.xml><?xml version="1.0" encoding="utf-8"?>
<p:tagLst xmlns:a="http://schemas.openxmlformats.org/drawingml/2006/main" xmlns:r="http://schemas.openxmlformats.org/officeDocument/2006/relationships" xmlns:p="http://schemas.openxmlformats.org/presentationml/2006/main">
  <p:tag name="TIMING" val="|2"/>
</p:tagLst>
</file>

<file path=ppt/tags/tag16.xml><?xml version="1.0" encoding="utf-8"?>
<p:tagLst xmlns:a="http://schemas.openxmlformats.org/drawingml/2006/main" xmlns:r="http://schemas.openxmlformats.org/officeDocument/2006/relationships" xmlns:p="http://schemas.openxmlformats.org/presentationml/2006/main">
  <p:tag name="TIMING" val="|3.4|1.9|42.9|12.7"/>
</p:tagLst>
</file>

<file path=ppt/tags/tag17.xml><?xml version="1.0" encoding="utf-8"?>
<p:tagLst xmlns:a="http://schemas.openxmlformats.org/drawingml/2006/main" xmlns:r="http://schemas.openxmlformats.org/officeDocument/2006/relationships" xmlns:p="http://schemas.openxmlformats.org/presentationml/2006/main">
  <p:tag name="TIMING" val="|1.1|16.4|0.8"/>
</p:tagLst>
</file>

<file path=ppt/tags/tag18.xml><?xml version="1.0" encoding="utf-8"?>
<p:tagLst xmlns:a="http://schemas.openxmlformats.org/drawingml/2006/main" xmlns:r="http://schemas.openxmlformats.org/officeDocument/2006/relationships" xmlns:p="http://schemas.openxmlformats.org/presentationml/2006/main">
  <p:tag name="TIMING" val="|2|3.1|70.1|42.5"/>
</p:tagLst>
</file>

<file path=ppt/tags/tag19.xml><?xml version="1.0" encoding="utf-8"?>
<p:tagLst xmlns:a="http://schemas.openxmlformats.org/drawingml/2006/main" xmlns:r="http://schemas.openxmlformats.org/officeDocument/2006/relationships" xmlns:p="http://schemas.openxmlformats.org/presentationml/2006/main">
  <p:tag name="TIMING" val="|2.6|20.1|33.5"/>
</p:tagLst>
</file>

<file path=ppt/tags/tag2.xml><?xml version="1.0" encoding="utf-8"?>
<p:tagLst xmlns:a="http://schemas.openxmlformats.org/drawingml/2006/main" xmlns:r="http://schemas.openxmlformats.org/officeDocument/2006/relationships" xmlns:p="http://schemas.openxmlformats.org/presentationml/2006/main">
  <p:tag name="TIMING" val="|26.5"/>
</p:tagLst>
</file>

<file path=ppt/tags/tag20.xml><?xml version="1.0" encoding="utf-8"?>
<p:tagLst xmlns:a="http://schemas.openxmlformats.org/drawingml/2006/main" xmlns:r="http://schemas.openxmlformats.org/officeDocument/2006/relationships" xmlns:p="http://schemas.openxmlformats.org/presentationml/2006/main">
  <p:tag name="TIMING" val="|1.5|36.7|0.8|35.5"/>
</p:tagLst>
</file>

<file path=ppt/tags/tag21.xml><?xml version="1.0" encoding="utf-8"?>
<p:tagLst xmlns:a="http://schemas.openxmlformats.org/drawingml/2006/main" xmlns:r="http://schemas.openxmlformats.org/officeDocument/2006/relationships" xmlns:p="http://schemas.openxmlformats.org/presentationml/2006/main">
  <p:tag name="TIMING" val="|14.3|25.6|16.2|29.9|17"/>
</p:tagLst>
</file>

<file path=ppt/tags/tag22.xml><?xml version="1.0" encoding="utf-8"?>
<p:tagLst xmlns:a="http://schemas.openxmlformats.org/drawingml/2006/main" xmlns:r="http://schemas.openxmlformats.org/officeDocument/2006/relationships" xmlns:p="http://schemas.openxmlformats.org/presentationml/2006/main">
  <p:tag name="TIMING" val="|2.4|29.7|4.4|17.5|12.9|35|13.4|15.2"/>
</p:tagLst>
</file>

<file path=ppt/tags/tag23.xml><?xml version="1.0" encoding="utf-8"?>
<p:tagLst xmlns:a="http://schemas.openxmlformats.org/drawingml/2006/main" xmlns:r="http://schemas.openxmlformats.org/officeDocument/2006/relationships" xmlns:p="http://schemas.openxmlformats.org/presentationml/2006/main">
  <p:tag name="TIMING" val="|12.3|19.6|12.9|15.1|3.5|22.4|22.5"/>
</p:tagLst>
</file>

<file path=ppt/tags/tag24.xml><?xml version="1.0" encoding="utf-8"?>
<p:tagLst xmlns:a="http://schemas.openxmlformats.org/drawingml/2006/main" xmlns:r="http://schemas.openxmlformats.org/officeDocument/2006/relationships" xmlns:p="http://schemas.openxmlformats.org/presentationml/2006/main">
  <p:tag name="TIMING" val="|16.8|20.2|23.8|19.6|14.6|28.8|8.6|20.6|23.9|19.9"/>
</p:tagLst>
</file>

<file path=ppt/tags/tag25.xml><?xml version="1.0" encoding="utf-8"?>
<p:tagLst xmlns:a="http://schemas.openxmlformats.org/drawingml/2006/main" xmlns:r="http://schemas.openxmlformats.org/officeDocument/2006/relationships" xmlns:p="http://schemas.openxmlformats.org/presentationml/2006/main">
  <p:tag name="TIMING" val="|1.8|5.3"/>
</p:tagLst>
</file>

<file path=ppt/tags/tag26.xml><?xml version="1.0" encoding="utf-8"?>
<p:tagLst xmlns:a="http://schemas.openxmlformats.org/drawingml/2006/main" xmlns:r="http://schemas.openxmlformats.org/officeDocument/2006/relationships" xmlns:p="http://schemas.openxmlformats.org/presentationml/2006/main">
  <p:tag name="TIMING" val="|8|12.4|31|16.6|13.9|20|10.7"/>
</p:tagLst>
</file>

<file path=ppt/tags/tag27.xml><?xml version="1.0" encoding="utf-8"?>
<p:tagLst xmlns:a="http://schemas.openxmlformats.org/drawingml/2006/main" xmlns:r="http://schemas.openxmlformats.org/officeDocument/2006/relationships" xmlns:p="http://schemas.openxmlformats.org/presentationml/2006/main">
  <p:tag name="TIMING" val="|5.6|2.1"/>
</p:tagLst>
</file>

<file path=ppt/tags/tag28.xml><?xml version="1.0" encoding="utf-8"?>
<p:tagLst xmlns:a="http://schemas.openxmlformats.org/drawingml/2006/main" xmlns:r="http://schemas.openxmlformats.org/officeDocument/2006/relationships" xmlns:p="http://schemas.openxmlformats.org/presentationml/2006/main">
  <p:tag name="TIMING" val="|4.7|8.5|16.8|19.3|10.4|13.5"/>
</p:tagLst>
</file>

<file path=ppt/tags/tag29.xml><?xml version="1.0" encoding="utf-8"?>
<p:tagLst xmlns:a="http://schemas.openxmlformats.org/drawingml/2006/main" xmlns:r="http://schemas.openxmlformats.org/officeDocument/2006/relationships" xmlns:p="http://schemas.openxmlformats.org/presentationml/2006/main">
  <p:tag name="TIMING" val="|9.4|22.9|10.1|11.2|13.4|22.2"/>
</p:tagLst>
</file>

<file path=ppt/tags/tag3.xml><?xml version="1.0" encoding="utf-8"?>
<p:tagLst xmlns:a="http://schemas.openxmlformats.org/drawingml/2006/main" xmlns:r="http://schemas.openxmlformats.org/officeDocument/2006/relationships" xmlns:p="http://schemas.openxmlformats.org/presentationml/2006/main">
  <p:tag name="TIMING" val="|7.3|4.7|8.8|6.7"/>
</p:tagLst>
</file>

<file path=ppt/tags/tag30.xml><?xml version="1.0" encoding="utf-8"?>
<p:tagLst xmlns:a="http://schemas.openxmlformats.org/drawingml/2006/main" xmlns:r="http://schemas.openxmlformats.org/officeDocument/2006/relationships" xmlns:p="http://schemas.openxmlformats.org/presentationml/2006/main">
  <p:tag name="TIMING" val="|11|38.5|24.7|23.7|30.3|16.5|8"/>
</p:tagLst>
</file>

<file path=ppt/tags/tag31.xml><?xml version="1.0" encoding="utf-8"?>
<p:tagLst xmlns:a="http://schemas.openxmlformats.org/drawingml/2006/main" xmlns:r="http://schemas.openxmlformats.org/officeDocument/2006/relationships" xmlns:p="http://schemas.openxmlformats.org/presentationml/2006/main">
  <p:tag name="TIMING" val="|3.3|16|8.4|11.8|9|12.7|22.4"/>
</p:tagLst>
</file>

<file path=ppt/tags/tag32.xml><?xml version="1.0" encoding="utf-8"?>
<p:tagLst xmlns:a="http://schemas.openxmlformats.org/drawingml/2006/main" xmlns:r="http://schemas.openxmlformats.org/officeDocument/2006/relationships" xmlns:p="http://schemas.openxmlformats.org/presentationml/2006/main">
  <p:tag name="TIMING" val="|1.6|6.4|14.4|31.2|29.3|12"/>
</p:tagLst>
</file>

<file path=ppt/tags/tag33.xml><?xml version="1.0" encoding="utf-8"?>
<p:tagLst xmlns:a="http://schemas.openxmlformats.org/drawingml/2006/main" xmlns:r="http://schemas.openxmlformats.org/officeDocument/2006/relationships" xmlns:p="http://schemas.openxmlformats.org/presentationml/2006/main">
  <p:tag name="TIMING" val="|15.1|22.4|13.8"/>
</p:tagLst>
</file>

<file path=ppt/tags/tag34.xml><?xml version="1.0" encoding="utf-8"?>
<p:tagLst xmlns:a="http://schemas.openxmlformats.org/drawingml/2006/main" xmlns:r="http://schemas.openxmlformats.org/officeDocument/2006/relationships" xmlns:p="http://schemas.openxmlformats.org/presentationml/2006/main">
  <p:tag name="TIMING" val="|5.2|51.5"/>
</p:tagLst>
</file>

<file path=ppt/tags/tag35.xml><?xml version="1.0" encoding="utf-8"?>
<p:tagLst xmlns:a="http://schemas.openxmlformats.org/drawingml/2006/main" xmlns:r="http://schemas.openxmlformats.org/officeDocument/2006/relationships" xmlns:p="http://schemas.openxmlformats.org/presentationml/2006/main">
  <p:tag name="TIMING" val="|1.6"/>
</p:tagLst>
</file>

<file path=ppt/tags/tag36.xml><?xml version="1.0" encoding="utf-8"?>
<p:tagLst xmlns:a="http://schemas.openxmlformats.org/drawingml/2006/main" xmlns:r="http://schemas.openxmlformats.org/officeDocument/2006/relationships" xmlns:p="http://schemas.openxmlformats.org/presentationml/2006/main">
  <p:tag name="TIMING" val="|2.1"/>
</p:tagLst>
</file>

<file path=ppt/tags/tag37.xml><?xml version="1.0" encoding="utf-8"?>
<p:tagLst xmlns:a="http://schemas.openxmlformats.org/drawingml/2006/main" xmlns:r="http://schemas.openxmlformats.org/officeDocument/2006/relationships" xmlns:p="http://schemas.openxmlformats.org/presentationml/2006/main">
  <p:tag name="TIMING" val="|1.7"/>
</p:tagLst>
</file>

<file path=ppt/tags/tag38.xml><?xml version="1.0" encoding="utf-8"?>
<p:tagLst xmlns:a="http://schemas.openxmlformats.org/drawingml/2006/main" xmlns:r="http://schemas.openxmlformats.org/officeDocument/2006/relationships" xmlns:p="http://schemas.openxmlformats.org/presentationml/2006/main">
  <p:tag name="TIMING" val="|1.4|12.1|8.8|18.4|18|18.7|24.9|24.1|21.9|23.3"/>
</p:tagLst>
</file>

<file path=ppt/tags/tag39.xml><?xml version="1.0" encoding="utf-8"?>
<p:tagLst xmlns:a="http://schemas.openxmlformats.org/drawingml/2006/main" xmlns:r="http://schemas.openxmlformats.org/officeDocument/2006/relationships" xmlns:p="http://schemas.openxmlformats.org/presentationml/2006/main">
  <p:tag name="TIMING" val="|11.4|6.9|16.1|9.2|5.7|25"/>
</p:tagLst>
</file>

<file path=ppt/tags/tag4.xml><?xml version="1.0" encoding="utf-8"?>
<p:tagLst xmlns:a="http://schemas.openxmlformats.org/drawingml/2006/main" xmlns:r="http://schemas.openxmlformats.org/officeDocument/2006/relationships" xmlns:p="http://schemas.openxmlformats.org/presentationml/2006/main">
  <p:tag name="TIMING" val="|2.2|1.5|3.8"/>
</p:tagLst>
</file>

<file path=ppt/tags/tag5.xml><?xml version="1.0" encoding="utf-8"?>
<p:tagLst xmlns:a="http://schemas.openxmlformats.org/drawingml/2006/main" xmlns:r="http://schemas.openxmlformats.org/officeDocument/2006/relationships" xmlns:p="http://schemas.openxmlformats.org/presentationml/2006/main">
  <p:tag name="TIMING" val="|17.2|0.6|15.4|0.7|16.9|1.5"/>
</p:tagLst>
</file>

<file path=ppt/tags/tag6.xml><?xml version="1.0" encoding="utf-8"?>
<p:tagLst xmlns:a="http://schemas.openxmlformats.org/drawingml/2006/main" xmlns:r="http://schemas.openxmlformats.org/officeDocument/2006/relationships" xmlns:p="http://schemas.openxmlformats.org/presentationml/2006/main">
  <p:tag name="TIMING" val="|1.4|16.3"/>
</p:tagLst>
</file>

<file path=ppt/tags/tag7.xml><?xml version="1.0" encoding="utf-8"?>
<p:tagLst xmlns:a="http://schemas.openxmlformats.org/drawingml/2006/main" xmlns:r="http://schemas.openxmlformats.org/officeDocument/2006/relationships" xmlns:p="http://schemas.openxmlformats.org/presentationml/2006/main">
  <p:tag name="TIMING" val="|5.1|14.4|21.9|14.3|19.2|32.2"/>
</p:tagLst>
</file>

<file path=ppt/tags/tag8.xml><?xml version="1.0" encoding="utf-8"?>
<p:tagLst xmlns:a="http://schemas.openxmlformats.org/drawingml/2006/main" xmlns:r="http://schemas.openxmlformats.org/officeDocument/2006/relationships" xmlns:p="http://schemas.openxmlformats.org/presentationml/2006/main">
  <p:tag name="TIMING" val="|1.5|0.5"/>
</p:tagLst>
</file>

<file path=ppt/tags/tag9.xml><?xml version="1.0" encoding="utf-8"?>
<p:tagLst xmlns:a="http://schemas.openxmlformats.org/drawingml/2006/main" xmlns:r="http://schemas.openxmlformats.org/officeDocument/2006/relationships" xmlns:p="http://schemas.openxmlformats.org/presentationml/2006/main">
  <p:tag name="TIMING" val="|7.5|6.9|11.7|9.7|15.2|10.7|9.8|13|18.7|16|29.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567</TotalTime>
  <Words>2501</Words>
  <Application>Microsoft Office PowerPoint</Application>
  <PresentationFormat>Widescreen</PresentationFormat>
  <Paragraphs>375</Paragraphs>
  <Slides>40</Slides>
  <Notes>40</Notes>
  <HiddenSlides>0</HiddenSlides>
  <MMClips>40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ＭＳ Ｐゴシック</vt:lpstr>
      <vt:lpstr>Arial</vt:lpstr>
      <vt:lpstr>Calibri</vt:lpstr>
      <vt:lpstr>Calibri Light</vt:lpstr>
      <vt:lpstr>Times New Roman</vt:lpstr>
      <vt:lpstr>Wingdings</vt:lpstr>
      <vt:lpstr>1_Office Theme</vt:lpstr>
      <vt:lpstr>THE IMPORTANCE OF PLAY</vt:lpstr>
      <vt:lpstr>PowerPoint Presentation</vt:lpstr>
      <vt:lpstr>Objectives : </vt:lpstr>
      <vt:lpstr>PLAY</vt:lpstr>
      <vt:lpstr>Theorists views</vt:lpstr>
      <vt:lpstr>Play England</vt:lpstr>
      <vt:lpstr>The Importance of Play</vt:lpstr>
      <vt:lpstr>The Importance of Play</vt:lpstr>
      <vt:lpstr>What are the key ways that young children learn?</vt:lpstr>
      <vt:lpstr>Learning Through Play</vt:lpstr>
      <vt:lpstr>PowerPoint Presentation</vt:lpstr>
      <vt:lpstr>Types of Play</vt:lpstr>
      <vt:lpstr>Valuing Play</vt:lpstr>
      <vt:lpstr>Characteristics of Effective Learning</vt:lpstr>
      <vt:lpstr>So what are the characteristics of Effective teaching?</vt:lpstr>
      <vt:lpstr>Playing &amp; Exploring</vt:lpstr>
      <vt:lpstr>Playing &amp; Exploring cont…</vt:lpstr>
      <vt:lpstr>Active Learning</vt:lpstr>
      <vt:lpstr>Active Learning cont …</vt:lpstr>
      <vt:lpstr>Creating &amp; Thinking Critically</vt:lpstr>
      <vt:lpstr>A daily Routine should allow:</vt:lpstr>
      <vt:lpstr>Creating a play friendly environment:</vt:lpstr>
      <vt:lpstr>Setting the Scene</vt:lpstr>
      <vt:lpstr>Difficulties for children with Special Educational Needs</vt:lpstr>
      <vt:lpstr>Inclusion &amp; Equality</vt:lpstr>
      <vt:lpstr>Key principles for inclusive play</vt:lpstr>
      <vt:lpstr>What is child-initiated play?</vt:lpstr>
      <vt:lpstr>Child initiated activities</vt:lpstr>
      <vt:lpstr>Interactive Play</vt:lpstr>
      <vt:lpstr>Developing two and three way joint/shared attention</vt:lpstr>
      <vt:lpstr>Role of the adult</vt:lpstr>
      <vt:lpstr>Role of the adult</vt:lpstr>
      <vt:lpstr>Adult Led Activities </vt:lpstr>
      <vt:lpstr>Importance of Sensory Play</vt:lpstr>
      <vt:lpstr>Sensory Development</vt:lpstr>
      <vt:lpstr>Assessing Children’s Play skills</vt:lpstr>
      <vt:lpstr>Assessing Children’s Play Skills</vt:lpstr>
      <vt:lpstr>Top Tips for accessible play</vt:lpstr>
      <vt:lpstr>Time to reflect</vt:lpstr>
      <vt:lpstr>Thank you for listening!   </vt:lpstr>
    </vt:vector>
  </TitlesOfParts>
  <Company>RM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Sue Fisher</dc:creator>
  <cp:lastModifiedBy>Sue Fisher</cp:lastModifiedBy>
  <cp:revision>36</cp:revision>
  <cp:lastPrinted>2020-11-26T12:52:43Z</cp:lastPrinted>
  <dcterms:created xsi:type="dcterms:W3CDTF">2020-11-05T18:47:49Z</dcterms:created>
  <dcterms:modified xsi:type="dcterms:W3CDTF">2020-11-26T14:19:13Z</dcterms:modified>
</cp:coreProperties>
</file>