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87" r:id="rId3"/>
    <p:sldId id="272" r:id="rId4"/>
    <p:sldId id="303" r:id="rId5"/>
    <p:sldId id="298" r:id="rId6"/>
    <p:sldId id="289" r:id="rId7"/>
    <p:sldId id="291" r:id="rId8"/>
    <p:sldId id="293" r:id="rId9"/>
    <p:sldId id="294" r:id="rId10"/>
    <p:sldId id="295" r:id="rId11"/>
    <p:sldId id="296" r:id="rId12"/>
    <p:sldId id="297" r:id="rId13"/>
    <p:sldId id="269" r:id="rId14"/>
    <p:sldId id="270" r:id="rId15"/>
    <p:sldId id="299" r:id="rId16"/>
    <p:sldId id="271" r:id="rId17"/>
    <p:sldId id="264" r:id="rId18"/>
    <p:sldId id="268" r:id="rId19"/>
    <p:sldId id="300" r:id="rId20"/>
    <p:sldId id="301" r:id="rId21"/>
    <p:sldId id="302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CA464-7CCB-4AE6-8198-62B0FA7E846E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FEE9-34A8-4475-9F76-35604930A8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899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CA464-7CCB-4AE6-8198-62B0FA7E846E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FEE9-34A8-4475-9F76-35604930A8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664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CA464-7CCB-4AE6-8198-62B0FA7E846E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FEE9-34A8-4475-9F76-35604930A8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534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CA464-7CCB-4AE6-8198-62B0FA7E846E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FEE9-34A8-4475-9F76-35604930A8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741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CA464-7CCB-4AE6-8198-62B0FA7E846E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FEE9-34A8-4475-9F76-35604930A8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571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CA464-7CCB-4AE6-8198-62B0FA7E846E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FEE9-34A8-4475-9F76-35604930A8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236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CA464-7CCB-4AE6-8198-62B0FA7E846E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FEE9-34A8-4475-9F76-35604930A8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931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CA464-7CCB-4AE6-8198-62B0FA7E846E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FEE9-34A8-4475-9F76-35604930A8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2687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CA464-7CCB-4AE6-8198-62B0FA7E846E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FEE9-34A8-4475-9F76-35604930A8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257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CA464-7CCB-4AE6-8198-62B0FA7E846E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49D2FEE9-34A8-4475-9F76-35604930A8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925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CA464-7CCB-4AE6-8198-62B0FA7E846E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FEE9-34A8-4475-9F76-35604930A8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237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CA464-7CCB-4AE6-8198-62B0FA7E846E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FEE9-34A8-4475-9F76-35604930A8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899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CA464-7CCB-4AE6-8198-62B0FA7E846E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FEE9-34A8-4475-9F76-35604930A8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848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CA464-7CCB-4AE6-8198-62B0FA7E846E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FEE9-34A8-4475-9F76-35604930A8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742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CA464-7CCB-4AE6-8198-62B0FA7E846E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FEE9-34A8-4475-9F76-35604930A8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35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CA464-7CCB-4AE6-8198-62B0FA7E846E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FEE9-34A8-4475-9F76-35604930A8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986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CA464-7CCB-4AE6-8198-62B0FA7E846E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FEE9-34A8-4475-9F76-35604930A8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049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59CA464-7CCB-4AE6-8198-62B0FA7E846E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9D2FEE9-34A8-4475-9F76-35604930A8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027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0.wmf"/><Relationship Id="rId5" Type="http://schemas.openxmlformats.org/officeDocument/2006/relationships/image" Target="../media/image19.png"/><Relationship Id="rId4" Type="http://schemas.openxmlformats.org/officeDocument/2006/relationships/image" Target="../media/image18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hyperlink" Target="mailto:sarah.b@st-nicholas.kent.sch.u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hyperlink" Target="https://www.youtube.com/watch?v=vkymZzmg4jw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jpeg"/><Relationship Id="rId11" Type="http://schemas.openxmlformats.org/officeDocument/2006/relationships/image" Target="../media/image3.png"/><Relationship Id="rId5" Type="http://schemas.openxmlformats.org/officeDocument/2006/relationships/image" Target="../media/image10.wmf"/><Relationship Id="rId10" Type="http://schemas.openxmlformats.org/officeDocument/2006/relationships/image" Target="../media/image14.jpeg"/><Relationship Id="rId4" Type="http://schemas.openxmlformats.org/officeDocument/2006/relationships/image" Target="../media/image9.wmf"/><Relationship Id="rId9" Type="http://schemas.openxmlformats.org/officeDocument/2006/relationships/hyperlink" Target="http://www.artic.edu/aic/collections/citi/resources/03_weary-pmg2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666205"/>
            <a:ext cx="11939450" cy="1894115"/>
          </a:xfrm>
        </p:spPr>
        <p:txBody>
          <a:bodyPr>
            <a:normAutofit fontScale="90000"/>
          </a:bodyPr>
          <a:lstStyle/>
          <a:p>
            <a:r>
              <a:rPr lang="en-GB" sz="7300" b="1" dirty="0" smtClean="0"/>
              <a:t>Using workstations to teach independence</a:t>
            </a:r>
            <a:r>
              <a:rPr lang="en-GB" sz="7300" b="1" dirty="0"/>
              <a:t/>
            </a:r>
            <a:br>
              <a:rPr lang="en-GB" sz="7300" b="1" dirty="0"/>
            </a:br>
            <a:r>
              <a:rPr lang="en-GB" sz="4400" dirty="0" smtClean="0"/>
              <a:t>A practical ‘how to’ guide</a:t>
            </a:r>
            <a:endParaRPr lang="en-GB" sz="53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53405" y="6139544"/>
            <a:ext cx="9144000" cy="398416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Sarah Beaumont – Canterbury Specialist Teaching &amp; Learning Service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473" y="2377440"/>
            <a:ext cx="4787865" cy="478786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0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333375"/>
            <a:ext cx="7772400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GB" altLang="en-US" sz="3000" dirty="0">
                <a:latin typeface="Comic Sans MS" pitchFamily="66" charset="0"/>
              </a:rPr>
              <a:t/>
            </a:r>
            <a:br>
              <a:rPr lang="en-GB" altLang="en-US" sz="3000" dirty="0">
                <a:latin typeface="Comic Sans MS" pitchFamily="66" charset="0"/>
              </a:rPr>
            </a:br>
            <a:r>
              <a:rPr lang="en-GB" altLang="en-US" sz="3000" dirty="0"/>
              <a:t>“If you don’t tell me what to expect, I will make my own assumptions based on what occurred last time.”</a:t>
            </a:r>
          </a:p>
        </p:txBody>
      </p:sp>
      <p:pic>
        <p:nvPicPr>
          <p:cNvPr id="22532" name="Picture 4" descr="MCj0423828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4221163"/>
            <a:ext cx="125730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AutoShape 5"/>
          <p:cNvSpPr>
            <a:spLocks noChangeArrowheads="1"/>
          </p:cNvSpPr>
          <p:nvPr/>
        </p:nvSpPr>
        <p:spPr bwMode="auto">
          <a:xfrm>
            <a:off x="2927350" y="2708275"/>
            <a:ext cx="1944688" cy="1296988"/>
          </a:xfrm>
          <a:prstGeom prst="cloudCallout">
            <a:avLst>
              <a:gd name="adj1" fmla="val -43713"/>
              <a:gd name="adj2" fmla="val 123315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800" b="0"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0">
                <a:latin typeface="Comic Sans MS" panose="030F0702030302020204" pitchFamily="66" charset="0"/>
              </a:rPr>
              <a:t>Playtime?</a:t>
            </a:r>
          </a:p>
        </p:txBody>
      </p:sp>
      <p:sp>
        <p:nvSpPr>
          <p:cNvPr id="22534" name="Text Box 7"/>
          <p:cNvSpPr txBox="1">
            <a:spLocks noChangeArrowheads="1"/>
          </p:cNvSpPr>
          <p:nvPr/>
        </p:nvSpPr>
        <p:spPr bwMode="auto">
          <a:xfrm>
            <a:off x="6959600" y="2349501"/>
            <a:ext cx="2592388" cy="2932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altLang="en-US" sz="2400" b="0">
                <a:latin typeface="Comic Sans MS" panose="030F0702030302020204" pitchFamily="66" charset="0"/>
              </a:rPr>
              <a:t>Fruit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altLang="en-US" sz="2400" b="0">
                <a:latin typeface="Comic Sans MS" panose="030F0702030302020204" pitchFamily="66" charset="0"/>
              </a:rPr>
              <a:t>Swing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altLang="en-US" sz="2400" b="0">
                <a:latin typeface="Comic Sans MS" panose="030F0702030302020204" pitchFamily="66" charset="0"/>
              </a:rPr>
              <a:t>Hoop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altLang="en-US" sz="2400" b="0">
                <a:latin typeface="Comic Sans MS" panose="030F0702030302020204" pitchFamily="66" charset="0"/>
              </a:rPr>
              <a:t>Finished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3500" b="0">
              <a:latin typeface="Calibri" panose="020F0502020204030204" pitchFamily="34" charset="0"/>
            </a:endParaRPr>
          </a:p>
        </p:txBody>
      </p:sp>
      <p:pic>
        <p:nvPicPr>
          <p:cNvPr id="22535" name="Picture 8" descr="MCj04417080000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8" y="2205038"/>
            <a:ext cx="792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9" descr="MCj0232056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1" y="3141663"/>
            <a:ext cx="77946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0" descr="MPj03094350000[1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6" y="4076700"/>
            <a:ext cx="790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7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620713"/>
            <a:ext cx="7772400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GB" altLang="en-US" sz="3000" dirty="0">
                <a:latin typeface="Comic Sans MS" pitchFamily="66" charset="0"/>
              </a:rPr>
              <a:t/>
            </a:r>
            <a:br>
              <a:rPr lang="en-GB" altLang="en-US" sz="3000" dirty="0">
                <a:latin typeface="Comic Sans MS" pitchFamily="66" charset="0"/>
              </a:rPr>
            </a:br>
            <a:r>
              <a:rPr lang="en-GB" altLang="en-US" sz="3000" dirty="0"/>
              <a:t>“If you can help me make sense of what you are requesting or what I am doing, my </a:t>
            </a:r>
            <a:r>
              <a:rPr lang="en-GB" altLang="en-US" sz="3000" dirty="0" smtClean="0"/>
              <a:t>confidence goes up and my anxiety goes down.”</a:t>
            </a:r>
            <a:r>
              <a:rPr lang="en-GB" altLang="en-US" sz="4000" dirty="0"/>
              <a:t/>
            </a:r>
            <a:br>
              <a:rPr lang="en-GB" altLang="en-US" sz="4000" dirty="0"/>
            </a:br>
            <a:endParaRPr lang="en-GB" altLang="en-US" sz="4000" dirty="0"/>
          </a:p>
        </p:txBody>
      </p:sp>
      <p:pic>
        <p:nvPicPr>
          <p:cNvPr id="23555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2349500"/>
            <a:ext cx="45370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9" y="3068638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8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GB" altLang="en-US" b="1" dirty="0" smtClean="0"/>
              <a:t>Schedules</a:t>
            </a:r>
            <a:br>
              <a:rPr lang="en-GB" altLang="en-US" b="1" dirty="0" smtClean="0"/>
            </a:br>
            <a:endParaRPr lang="en-GB" altLang="en-US" b="1" dirty="0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2281238" y="1268413"/>
            <a:ext cx="7772400" cy="480060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GB" altLang="en-US" dirty="0"/>
              <a:t>Visual cues to indicate what will occur and in what sequence:</a:t>
            </a:r>
          </a:p>
          <a:p>
            <a:pPr eaLnBrk="1" hangingPunct="1">
              <a:lnSpc>
                <a:spcPct val="90000"/>
              </a:lnSpc>
            </a:pPr>
            <a:endParaRPr lang="en-GB" altLang="en-US" dirty="0">
              <a:latin typeface="Comic Sans MS" panose="030F0702030302020204" pitchFamily="66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en-US" dirty="0" smtClean="0">
                <a:latin typeface="Comic Sans MS" panose="030F0702030302020204" pitchFamily="66" charset="0"/>
              </a:rPr>
              <a:t>    </a:t>
            </a:r>
            <a:r>
              <a:rPr lang="en-GB" altLang="en-US" dirty="0" smtClean="0"/>
              <a:t>Objects</a:t>
            </a:r>
            <a:r>
              <a:rPr lang="en-GB" altLang="en-US" dirty="0"/>
              <a:t>, 	   photos,    </a:t>
            </a:r>
            <a:r>
              <a:rPr lang="en-GB" altLang="en-US" dirty="0" smtClean="0"/>
              <a:t>         </a:t>
            </a:r>
            <a:r>
              <a:rPr lang="en-GB" altLang="en-US" dirty="0"/>
              <a:t>symbols,      </a:t>
            </a:r>
            <a:r>
              <a:rPr lang="en-GB" altLang="en-US" dirty="0" smtClean="0"/>
              <a:t>     words</a:t>
            </a:r>
            <a:endParaRPr lang="en-GB" altLang="en-US" dirty="0"/>
          </a:p>
          <a:p>
            <a:pPr eaLnBrk="1" hangingPunct="1">
              <a:lnSpc>
                <a:spcPct val="90000"/>
              </a:lnSpc>
            </a:pPr>
            <a:endParaRPr lang="en-GB" altLang="en-US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GB" altLang="en-US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GB" altLang="en-US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GB" altLang="en-US" dirty="0" smtClean="0">
              <a:latin typeface="Calibri" panose="020F0502020204030204" pitchFamily="34" charset="0"/>
            </a:endParaRPr>
          </a:p>
        </p:txBody>
      </p:sp>
      <p:pic>
        <p:nvPicPr>
          <p:cNvPr id="26628" name="Picture 5" descr="Object Schedu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7" y="3668713"/>
            <a:ext cx="814387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7" descr="000_0002_0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00" y="3680121"/>
            <a:ext cx="156527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9" descr="2299789179_b722967ca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357" y="3654789"/>
            <a:ext cx="125888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1" descr="visualSched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169" y="3654789"/>
            <a:ext cx="1882775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7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8814" y="0"/>
            <a:ext cx="10018713" cy="1752599"/>
          </a:xfrm>
        </p:spPr>
        <p:txBody>
          <a:bodyPr/>
          <a:lstStyle/>
          <a:p>
            <a:pPr algn="ctr"/>
            <a:r>
              <a:rPr lang="en-GB" dirty="0" smtClean="0"/>
              <a:t>Introducing a workstation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4846" y="1446802"/>
            <a:ext cx="5383324" cy="52049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/>
              <a:t>Work stations are visually structured organisational systems to help pupils to complete tasks effectively and to understand the following: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What work do I have to do?</a:t>
            </a:r>
          </a:p>
          <a:p>
            <a:r>
              <a:rPr lang="en-GB" dirty="0" smtClean="0"/>
              <a:t>How much do I have to do?</a:t>
            </a:r>
          </a:p>
          <a:p>
            <a:r>
              <a:rPr lang="en-GB" dirty="0" smtClean="0"/>
              <a:t>How do I know I am making progress, how do I know when I am finished and where do I put the work when it is complete?</a:t>
            </a:r>
          </a:p>
          <a:p>
            <a:r>
              <a:rPr lang="en-GB" dirty="0" smtClean="0"/>
              <a:t>What will I do next?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730" y="1861548"/>
            <a:ext cx="5559856" cy="417316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7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3776" y="0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en-GB" sz="5400" b="1" dirty="0" smtClean="0"/>
              <a:t>Working direction</a:t>
            </a:r>
            <a:endParaRPr lang="en-GB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3776" y="1894114"/>
            <a:ext cx="5771607" cy="463554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/>
              <a:t>Generally, for pupils with ASC or additional learning difficulties, the system should be organised from left to right.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Work is placed on the left of the pupil (either in a single or multiple trays/baskets).  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The pupil should be taught the left to right sequence and that their work is completed when everything from the left has moved to a ‘finished’ tray on their right.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383" y="2405315"/>
            <a:ext cx="4895468" cy="290774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5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6666"/>
          <a:stretch/>
        </p:blipFill>
        <p:spPr>
          <a:xfrm>
            <a:off x="2061211" y="124630"/>
            <a:ext cx="5410744" cy="67333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88628" y="1645920"/>
            <a:ext cx="54733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 smtClean="0"/>
              <a:t>Organisation </a:t>
            </a:r>
          </a:p>
          <a:p>
            <a:pPr algn="ctr"/>
            <a:r>
              <a:rPr lang="en-GB" sz="5400" b="1" dirty="0" smtClean="0"/>
              <a:t>of the Workstation</a:t>
            </a:r>
            <a:endParaRPr lang="en-GB" sz="54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3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5087" y="137160"/>
            <a:ext cx="10018713" cy="1752599"/>
          </a:xfrm>
        </p:spPr>
        <p:txBody>
          <a:bodyPr/>
          <a:lstStyle/>
          <a:p>
            <a:pPr algn="ctr"/>
            <a:r>
              <a:rPr lang="en-GB" b="1" dirty="0" smtClean="0"/>
              <a:t>Promoting independence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843575"/>
            <a:ext cx="10515600" cy="45963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To promote:</a:t>
            </a:r>
          </a:p>
          <a:p>
            <a:r>
              <a:rPr lang="en-GB" dirty="0" smtClean="0"/>
              <a:t>Independence in carrying out tasks</a:t>
            </a:r>
          </a:p>
          <a:p>
            <a:r>
              <a:rPr lang="en-GB" dirty="0" smtClean="0"/>
              <a:t>Independence in the environment</a:t>
            </a:r>
          </a:p>
          <a:p>
            <a:r>
              <a:rPr lang="en-GB" dirty="0" smtClean="0"/>
              <a:t>Independent use of resources</a:t>
            </a:r>
          </a:p>
          <a:p>
            <a:r>
              <a:rPr lang="en-GB" dirty="0" smtClean="0"/>
              <a:t>Concentration skills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The key objective is learning to work </a:t>
            </a:r>
          </a:p>
          <a:p>
            <a:pPr marL="0" indent="0">
              <a:buNone/>
            </a:pPr>
            <a:r>
              <a:rPr lang="en-GB" dirty="0" smtClean="0"/>
              <a:t>independently – not taking on new </a:t>
            </a:r>
          </a:p>
          <a:p>
            <a:pPr marL="0" indent="0">
              <a:buNone/>
            </a:pPr>
            <a:r>
              <a:rPr lang="en-GB" dirty="0" smtClean="0"/>
              <a:t>curriculum learning, or exploring new concepts.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156" y="2304643"/>
            <a:ext cx="4898963" cy="367422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1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6466" y="89456"/>
            <a:ext cx="110119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/>
              <a:t>Use of visual supports</a:t>
            </a:r>
            <a:endParaRPr lang="en-GB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98" b="67198"/>
          <a:stretch/>
        </p:blipFill>
        <p:spPr>
          <a:xfrm>
            <a:off x="331848" y="1022604"/>
            <a:ext cx="1623433" cy="23256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810" y="279565"/>
            <a:ext cx="3276190" cy="4771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57" r="66598"/>
          <a:stretch/>
        </p:blipFill>
        <p:spPr>
          <a:xfrm>
            <a:off x="1991204" y="965882"/>
            <a:ext cx="1645920" cy="23823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8969" y="2340666"/>
            <a:ext cx="5369548" cy="43655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162" y="4031220"/>
            <a:ext cx="3453116" cy="258983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8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6840" y="2351314"/>
            <a:ext cx="7574279" cy="5367875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Literacy based tasks – e.g. letter formation, phonics activities, phoneme frames, matching and reading tasks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Maths based tasks – number formation, matching numbers/quantities, counting tasks, shape matching, ordering of numbers, sorting &amp; classifying, sequencing activities, small jigsaw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Construction – building a model by copying a picture/instructions, building towers, copy a pattern, copying a picture with Geo-shapes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Fine motor – scissor skills, pencil control tasks, bead threading to copy a pattern, moving objects between containers with tweezers, fastenings board</a:t>
            </a:r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472440" y="246303"/>
            <a:ext cx="1088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/>
              <a:t>Independent Workstation Activity Resource Ideas</a:t>
            </a:r>
            <a:endParaRPr lang="en-GB" sz="4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6171" y="2036846"/>
            <a:ext cx="3635829" cy="271288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Preschool Counting Games - Back to School Activity Binder #backtoschool #preschool #planningplayti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459" y="1057683"/>
            <a:ext cx="2238375" cy="27622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2440" y="246303"/>
            <a:ext cx="11663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/>
              <a:t>Independent Workstation Activity Resource Ideas</a:t>
            </a:r>
            <a:endParaRPr lang="en-GB" sz="40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4981" y="1057683"/>
            <a:ext cx="3301093" cy="24758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2834" y="1057683"/>
            <a:ext cx="3339480" cy="25046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b="8983"/>
          <a:stretch/>
        </p:blipFill>
        <p:spPr>
          <a:xfrm>
            <a:off x="224329" y="3763994"/>
            <a:ext cx="2229924" cy="25145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t="7314" b="20343"/>
          <a:stretch/>
        </p:blipFill>
        <p:spPr>
          <a:xfrm>
            <a:off x="9061539" y="3533503"/>
            <a:ext cx="3074535" cy="29755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3863" y="1057683"/>
            <a:ext cx="2412667" cy="32100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44728" y="3456227"/>
            <a:ext cx="2247900" cy="33718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/>
          <a:srcRect t="7919"/>
          <a:stretch/>
        </p:blipFill>
        <p:spPr>
          <a:xfrm>
            <a:off x="4692628" y="3562293"/>
            <a:ext cx="2475459" cy="30528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/>
          <a:srcRect t="58674"/>
          <a:stretch/>
        </p:blipFill>
        <p:spPr>
          <a:xfrm>
            <a:off x="6990863" y="4071611"/>
            <a:ext cx="2247900" cy="164932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7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b="1" dirty="0" smtClean="0"/>
              <a:t>Aims of the session</a:t>
            </a:r>
            <a:endParaRPr lang="en-GB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To explore the </a:t>
            </a:r>
            <a:r>
              <a:rPr lang="en-GB" b="1" dirty="0" smtClean="0"/>
              <a:t>purpose</a:t>
            </a:r>
            <a:r>
              <a:rPr lang="en-GB" dirty="0" smtClean="0"/>
              <a:t> of using a workstation approach with pupils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To understand why a workstation approach can support the </a:t>
            </a:r>
            <a:r>
              <a:rPr lang="en-GB" b="1" dirty="0" smtClean="0"/>
              <a:t>learning styles</a:t>
            </a:r>
            <a:r>
              <a:rPr lang="en-GB" dirty="0" smtClean="0"/>
              <a:t> of some pupils with Autism or learning difficulties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To understand </a:t>
            </a:r>
            <a:r>
              <a:rPr lang="en-GB" b="1" dirty="0" smtClean="0"/>
              <a:t>how</a:t>
            </a:r>
            <a:r>
              <a:rPr lang="en-GB" dirty="0" smtClean="0"/>
              <a:t> to use a workstation to support pupils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To explore </a:t>
            </a:r>
            <a:r>
              <a:rPr lang="en-GB" b="1" dirty="0" smtClean="0"/>
              <a:t>appropriate</a:t>
            </a:r>
            <a:r>
              <a:rPr lang="en-GB" dirty="0" smtClean="0"/>
              <a:t> workstation </a:t>
            </a:r>
            <a:r>
              <a:rPr lang="en-GB" b="1" dirty="0" smtClean="0"/>
              <a:t>resources</a:t>
            </a:r>
            <a:r>
              <a:rPr lang="en-GB" dirty="0" smtClean="0"/>
              <a:t> and tasks </a:t>
            </a:r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8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6303"/>
            <a:ext cx="12120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/>
              <a:t>Independent Workstation Activity Resource Ideas</a:t>
            </a:r>
            <a:endParaRPr lang="en-GB" sz="4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74" y="969057"/>
            <a:ext cx="2774631" cy="32763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r="5655"/>
          <a:stretch/>
        </p:blipFill>
        <p:spPr>
          <a:xfrm>
            <a:off x="9787041" y="954189"/>
            <a:ext cx="2333789" cy="3291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0387" y="954189"/>
            <a:ext cx="2804704" cy="20916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t="8656"/>
          <a:stretch/>
        </p:blipFill>
        <p:spPr>
          <a:xfrm>
            <a:off x="9506174" y="3986151"/>
            <a:ext cx="2347504" cy="28718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7192" y="968965"/>
            <a:ext cx="2247900" cy="29908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362" y="4245429"/>
            <a:ext cx="2445455" cy="24558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b="8249"/>
          <a:stretch/>
        </p:blipFill>
        <p:spPr>
          <a:xfrm>
            <a:off x="7267799" y="3045833"/>
            <a:ext cx="2238375" cy="30937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/>
          <a:srcRect b="8071"/>
          <a:stretch/>
        </p:blipFill>
        <p:spPr>
          <a:xfrm>
            <a:off x="2667815" y="3951787"/>
            <a:ext cx="2247900" cy="27494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45092" y="971539"/>
            <a:ext cx="2247900" cy="30003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0041" y="3936919"/>
            <a:ext cx="2419909" cy="181493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5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5400" b="1" dirty="0" smtClean="0"/>
              <a:t>Any questions?</a:t>
            </a:r>
            <a:endParaRPr lang="en-GB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6531" y="2004672"/>
            <a:ext cx="5199016" cy="966652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hlinkClick r:id="rId4"/>
              </a:rPr>
              <a:t>sarah.b@st-nicholas.kent.sch.uk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8197" y="2327231"/>
            <a:ext cx="4750997" cy="28868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6283" y="2971324"/>
            <a:ext cx="3491914" cy="26155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292" y="3523977"/>
            <a:ext cx="3613991" cy="270700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128" y="73025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en-GB" sz="4800" b="1" dirty="0" smtClean="0"/>
              <a:t>Why use a workstation approach?</a:t>
            </a:r>
            <a:endParaRPr lang="en-GB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1" y="1825625"/>
            <a:ext cx="5569632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smtClean="0"/>
              <a:t>Workstations are a structured teaching approach which enable pupils to:</a:t>
            </a:r>
          </a:p>
          <a:p>
            <a:r>
              <a:rPr lang="en-GB" dirty="0" smtClean="0"/>
              <a:t>Concentrate for a period of time</a:t>
            </a:r>
          </a:p>
          <a:p>
            <a:r>
              <a:rPr lang="en-GB" dirty="0" smtClean="0"/>
              <a:t>Organise their work</a:t>
            </a:r>
          </a:p>
          <a:p>
            <a:r>
              <a:rPr lang="en-GB" dirty="0" smtClean="0"/>
              <a:t>Increase engagement with a task</a:t>
            </a:r>
          </a:p>
          <a:p>
            <a:r>
              <a:rPr lang="en-GB" dirty="0" smtClean="0"/>
              <a:t>Complete tasks set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They are an effective tool for responding to the particular learning styles of pupils with Autism and/or learning difficulties by providing clear visual cues, structure and organisation.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3943" y="2112123"/>
            <a:ext cx="5037788" cy="377834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8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740" r="7097" b="12589"/>
          <a:stretch/>
        </p:blipFill>
        <p:spPr>
          <a:xfrm>
            <a:off x="1711234" y="1320288"/>
            <a:ext cx="8621486" cy="45971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31886" y="6235728"/>
            <a:ext cx="5067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5"/>
              </a:rPr>
              <a:t>https://www.youtube.com/watch?v=vkymZzmg4jw</a:t>
            </a:r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1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GB" altLang="en-US" sz="3600" dirty="0">
                <a:latin typeface="Corbel" panose="020B0503020204020204" pitchFamily="34" charset="0"/>
              </a:rPr>
              <a:t>Activities with a clear </a:t>
            </a:r>
            <a:r>
              <a:rPr lang="en-GB" altLang="en-US" sz="3600" u="sng" dirty="0">
                <a:latin typeface="Corbel" panose="020B0503020204020204" pitchFamily="34" charset="0"/>
              </a:rPr>
              <a:t>finish: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2135188" y="2060575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en-US" smtClean="0">
                <a:latin typeface="Calibri" panose="020F0502020204030204" pitchFamily="34" charset="0"/>
              </a:rPr>
              <a:t>					</a:t>
            </a:r>
          </a:p>
          <a:p>
            <a:pPr eaLnBrk="1" hangingPunct="1">
              <a:buFontTx/>
              <a:buNone/>
            </a:pPr>
            <a:endParaRPr lang="en-GB" altLang="en-US" smtClean="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en-GB" altLang="en-US" smtClean="0">
                <a:latin typeface="Calibri" panose="020F0502020204030204" pitchFamily="34" charset="0"/>
              </a:rPr>
              <a:t>				       </a:t>
            </a:r>
          </a:p>
        </p:txBody>
      </p:sp>
      <p:pic>
        <p:nvPicPr>
          <p:cNvPr id="27652" name="Picture 5" descr="Lego+paper+1+%5B800x600%5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1" y="2060576"/>
            <a:ext cx="3382963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7" descr="instructi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2060576"/>
            <a:ext cx="3389313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8"/>
          <p:cNvSpPr txBox="1">
            <a:spLocks noChangeArrowheads="1"/>
          </p:cNvSpPr>
          <p:nvPr/>
        </p:nvSpPr>
        <p:spPr bwMode="auto">
          <a:xfrm>
            <a:off x="2208214" y="5876925"/>
            <a:ext cx="32607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0" dirty="0">
                <a:latin typeface="+mn-lt"/>
              </a:rPr>
              <a:t>“I know what to do and I can see when I’m finished.”</a:t>
            </a:r>
          </a:p>
        </p:txBody>
      </p:sp>
      <p:sp>
        <p:nvSpPr>
          <p:cNvPr id="27655" name="Text Box 9"/>
          <p:cNvSpPr txBox="1">
            <a:spLocks noChangeArrowheads="1"/>
          </p:cNvSpPr>
          <p:nvPr/>
        </p:nvSpPr>
        <p:spPr bwMode="auto">
          <a:xfrm>
            <a:off x="5735639" y="3644901"/>
            <a:ext cx="7207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400" b="0" u="sng" dirty="0">
                <a:latin typeface="+mn-lt"/>
              </a:rPr>
              <a:t>not</a:t>
            </a:r>
          </a:p>
        </p:txBody>
      </p:sp>
      <p:sp>
        <p:nvSpPr>
          <p:cNvPr id="27656" name="Text Box 10"/>
          <p:cNvSpPr txBox="1">
            <a:spLocks noChangeArrowheads="1"/>
          </p:cNvSpPr>
          <p:nvPr/>
        </p:nvSpPr>
        <p:spPr bwMode="auto">
          <a:xfrm>
            <a:off x="6456364" y="5876925"/>
            <a:ext cx="44100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0" dirty="0">
                <a:latin typeface="+mn-lt"/>
              </a:rPr>
              <a:t>“I can keep going for as long as I like”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1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836613"/>
            <a:ext cx="7772400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GB" altLang="en-US" sz="4000" dirty="0"/>
              <a:t>“Give me time to process.”</a:t>
            </a:r>
            <a:br>
              <a:rPr lang="en-GB" altLang="en-US" sz="4000" dirty="0"/>
            </a:br>
            <a:endParaRPr lang="en-GB" altLang="en-US" sz="4000" dirty="0"/>
          </a:p>
        </p:txBody>
      </p:sp>
      <p:sp>
        <p:nvSpPr>
          <p:cNvPr id="16387" name="AutoShape 9"/>
          <p:cNvSpPr>
            <a:spLocks noChangeArrowheads="1"/>
          </p:cNvSpPr>
          <p:nvPr/>
        </p:nvSpPr>
        <p:spPr bwMode="auto">
          <a:xfrm>
            <a:off x="2135189" y="1773239"/>
            <a:ext cx="2447925" cy="720725"/>
          </a:xfrm>
          <a:prstGeom prst="wedgeRectCallout">
            <a:avLst>
              <a:gd name="adj1" fmla="val -55190"/>
              <a:gd name="adj2" fmla="val 204625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0">
                <a:latin typeface="+mn-lt"/>
              </a:rPr>
              <a:t>What is two plus two?</a:t>
            </a:r>
          </a:p>
        </p:txBody>
      </p:sp>
      <p:sp>
        <p:nvSpPr>
          <p:cNvPr id="16388" name="AutoShape 10"/>
          <p:cNvSpPr>
            <a:spLocks noChangeArrowheads="1"/>
          </p:cNvSpPr>
          <p:nvPr/>
        </p:nvSpPr>
        <p:spPr bwMode="auto">
          <a:xfrm>
            <a:off x="8197851" y="1484314"/>
            <a:ext cx="1800225" cy="1512887"/>
          </a:xfrm>
          <a:prstGeom prst="wedgeEllipseCallout">
            <a:avLst>
              <a:gd name="adj1" fmla="val 70986"/>
              <a:gd name="adj2" fmla="val 76861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0">
                <a:latin typeface="+mn-lt"/>
              </a:rPr>
              <a:t>Put two in your head, and count on two</a:t>
            </a:r>
          </a:p>
        </p:txBody>
      </p:sp>
      <p:sp>
        <p:nvSpPr>
          <p:cNvPr id="16389" name="AutoShape 11"/>
          <p:cNvSpPr>
            <a:spLocks noChangeArrowheads="1"/>
          </p:cNvSpPr>
          <p:nvPr/>
        </p:nvSpPr>
        <p:spPr bwMode="auto">
          <a:xfrm>
            <a:off x="2135188" y="4321175"/>
            <a:ext cx="1657350" cy="865188"/>
          </a:xfrm>
          <a:prstGeom prst="wedgeRoundRectCallout">
            <a:avLst>
              <a:gd name="adj1" fmla="val -43773"/>
              <a:gd name="adj2" fmla="val 129815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0">
                <a:latin typeface="+mn-lt"/>
              </a:rPr>
              <a:t>Use your number line</a:t>
            </a:r>
          </a:p>
        </p:txBody>
      </p:sp>
      <p:sp>
        <p:nvSpPr>
          <p:cNvPr id="16390" name="AutoShape 12"/>
          <p:cNvSpPr>
            <a:spLocks noChangeArrowheads="1"/>
          </p:cNvSpPr>
          <p:nvPr/>
        </p:nvSpPr>
        <p:spPr bwMode="auto">
          <a:xfrm>
            <a:off x="8040688" y="5013326"/>
            <a:ext cx="2520950" cy="1368425"/>
          </a:xfrm>
          <a:prstGeom prst="wedgeEllipseCallout">
            <a:avLst>
              <a:gd name="adj1" fmla="val 50565"/>
              <a:gd name="adj2" fmla="val 7853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0" dirty="0">
                <a:latin typeface="+mn-lt"/>
              </a:rPr>
              <a:t>Are you listening? Come on, what is two add two?</a:t>
            </a:r>
          </a:p>
        </p:txBody>
      </p:sp>
      <p:pic>
        <p:nvPicPr>
          <p:cNvPr id="1639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4" y="2352675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0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0" y="333376"/>
            <a:ext cx="7843838" cy="150177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GB" altLang="en-US" sz="3100" dirty="0"/>
              <a:t>“Lots of noise, light, heat, smells, texture or other stimulation can greatly disrupt me.”</a:t>
            </a:r>
          </a:p>
        </p:txBody>
      </p:sp>
      <p:pic>
        <p:nvPicPr>
          <p:cNvPr id="18436" name="Picture 5" descr="MCj0078783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2636838"/>
            <a:ext cx="1849437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 descr="MCj04298350000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4" y="2276475"/>
            <a:ext cx="183832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7" descr="MPj04387200000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9" y="3933825"/>
            <a:ext cx="1811337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8" descr="MCj04414310000[1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4652963"/>
            <a:ext cx="20447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9" descr="MCj01406270000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9" y="4797426"/>
            <a:ext cx="1925637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1" descr="See full size image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3141664"/>
            <a:ext cx="17272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5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79650" y="765176"/>
            <a:ext cx="7702550" cy="9112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GB" altLang="en-US" sz="2500" dirty="0"/>
              <a:t>“If you do not organise and structure things for me,  I will do it myself and you will find it hard to change what I have done.”</a:t>
            </a:r>
          </a:p>
        </p:txBody>
      </p:sp>
      <p:pic>
        <p:nvPicPr>
          <p:cNvPr id="20484" name="Picture 7" descr="untid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2060575"/>
            <a:ext cx="2865437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1" descr="FDL-14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2276475"/>
            <a:ext cx="36734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AutoShape 12"/>
          <p:cNvSpPr>
            <a:spLocks noChangeArrowheads="1"/>
          </p:cNvSpPr>
          <p:nvPr/>
        </p:nvSpPr>
        <p:spPr bwMode="auto">
          <a:xfrm>
            <a:off x="5303839" y="3789363"/>
            <a:ext cx="649287" cy="576262"/>
          </a:xfrm>
          <a:prstGeom prst="rightArrow">
            <a:avLst>
              <a:gd name="adj1" fmla="val 50000"/>
              <a:gd name="adj2" fmla="val 2816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latin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5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40619" y="128588"/>
            <a:ext cx="10018713" cy="809624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GB" altLang="en-US" sz="3500" dirty="0">
                <a:latin typeface="Comic Sans MS" panose="030F0702030302020204" pitchFamily="66" charset="0"/>
              </a:rPr>
              <a:t/>
            </a:r>
            <a:br>
              <a:rPr lang="en-GB" altLang="en-US" sz="3500" dirty="0">
                <a:latin typeface="Comic Sans MS" panose="030F0702030302020204" pitchFamily="66" charset="0"/>
              </a:rPr>
            </a:br>
            <a:r>
              <a:rPr lang="en-GB" altLang="en-US" sz="3500" dirty="0">
                <a:latin typeface="Comic Sans MS" panose="030F0702030302020204" pitchFamily="66" charset="0"/>
              </a:rPr>
              <a:t/>
            </a:r>
            <a:br>
              <a:rPr lang="en-GB" altLang="en-US" sz="3500" dirty="0">
                <a:latin typeface="Comic Sans MS" panose="030F0702030302020204" pitchFamily="66" charset="0"/>
              </a:rPr>
            </a:br>
            <a:r>
              <a:rPr lang="en-GB" altLang="en-US" sz="2400" dirty="0"/>
              <a:t>“I have a good memory, but not a good sense of sequence.”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2057400"/>
            <a:ext cx="7772400" cy="45402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GB" altLang="en-US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90000"/>
              </a:lnSpc>
            </a:pPr>
            <a:endParaRPr lang="en-GB" altLang="en-US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90000"/>
              </a:lnSpc>
            </a:pPr>
            <a:endParaRPr lang="en-GB" altLang="en-US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90000"/>
              </a:lnSpc>
            </a:pPr>
            <a:endParaRPr lang="en-GB" altLang="en-US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90000"/>
              </a:lnSpc>
            </a:pPr>
            <a:endParaRPr lang="en-GB" altLang="en-US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90000"/>
              </a:lnSpc>
            </a:pPr>
            <a:endParaRPr lang="en-GB" altLang="en-US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90000"/>
              </a:lnSpc>
            </a:pPr>
            <a:endParaRPr lang="en-GB" altLang="en-US" dirty="0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GB" altLang="en-US" dirty="0">
                <a:solidFill>
                  <a:schemeClr val="tx2"/>
                </a:solidFill>
                <a:latin typeface="+mj-lt"/>
              </a:rPr>
              <a:t>“</a:t>
            </a:r>
            <a:r>
              <a:rPr lang="en-GB" altLang="en-US" dirty="0">
                <a:latin typeface="+mj-lt"/>
              </a:rPr>
              <a:t>Knowing what to expect is important to me. I hate uncertainty and ambiguity.”</a:t>
            </a:r>
          </a:p>
        </p:txBody>
      </p:sp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1628775"/>
            <a:ext cx="6467475" cy="34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7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831</TotalTime>
  <Words>703</Words>
  <Application>Microsoft Office PowerPoint</Application>
  <PresentationFormat>Widescreen</PresentationFormat>
  <Paragraphs>96</Paragraphs>
  <Slides>21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Comic Sans MS</vt:lpstr>
      <vt:lpstr>Corbel</vt:lpstr>
      <vt:lpstr>Times New Roman</vt:lpstr>
      <vt:lpstr>Parallax</vt:lpstr>
      <vt:lpstr>Using workstations to teach independence A practical ‘how to’ guide</vt:lpstr>
      <vt:lpstr>Aims of the session</vt:lpstr>
      <vt:lpstr>Why use a workstation approach?</vt:lpstr>
      <vt:lpstr>PowerPoint Presentation</vt:lpstr>
      <vt:lpstr>Activities with a clear finish:</vt:lpstr>
      <vt:lpstr>“Give me time to process.” </vt:lpstr>
      <vt:lpstr>“Lots of noise, light, heat, smells, texture or other stimulation can greatly disrupt me.”</vt:lpstr>
      <vt:lpstr>“If you do not organise and structure things for me,  I will do it myself and you will find it hard to change what I have done.”</vt:lpstr>
      <vt:lpstr>  “I have a good memory, but not a good sense of sequence.”</vt:lpstr>
      <vt:lpstr> “If you don’t tell me what to expect, I will make my own assumptions based on what occurred last time.”</vt:lpstr>
      <vt:lpstr> “If you can help me make sense of what you are requesting or what I am doing, my confidence goes up and my anxiety goes down.” </vt:lpstr>
      <vt:lpstr>Schedules </vt:lpstr>
      <vt:lpstr>Introducing a workstation</vt:lpstr>
      <vt:lpstr>Working direction</vt:lpstr>
      <vt:lpstr>PowerPoint Presentation</vt:lpstr>
      <vt:lpstr>Promoting independence</vt:lpstr>
      <vt:lpstr>PowerPoint Presentation</vt:lpstr>
      <vt:lpstr>PowerPoint Presentation</vt:lpstr>
      <vt:lpstr>PowerPoint Presentation</vt:lpstr>
      <vt:lpstr>PowerPoint Presentation</vt:lpstr>
      <vt:lpstr>Any questions?</vt:lpstr>
    </vt:vector>
  </TitlesOfParts>
  <Company>RM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TEACCH workstations  A practical ‘how to’ guide</dc:title>
  <dc:creator>Sarah Beaumont</dc:creator>
  <cp:lastModifiedBy>Moira Lindsay</cp:lastModifiedBy>
  <cp:revision>53</cp:revision>
  <dcterms:created xsi:type="dcterms:W3CDTF">2020-09-15T10:42:38Z</dcterms:created>
  <dcterms:modified xsi:type="dcterms:W3CDTF">2021-01-12T14:20:56Z</dcterms:modified>
</cp:coreProperties>
</file>